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AE8C5-FA34-4211-BA2F-2E2452EA7F21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48EE-B1E8-4123-AB75-10849D01CA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965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48EE-B1E8-4123-AB75-10849D01CA1E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297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7672F2-1954-4886-A0A5-20C153D83F93}" type="datetimeFigureOut">
              <a:rPr lang="en-IN" smtClean="0"/>
              <a:t>02-07-2013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C930C9-711C-4D47-9CD1-0E37AE5B4D5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27.png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887" y="1533814"/>
            <a:ext cx="5648623" cy="12043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IN" sz="4800" dirty="0" smtClean="0">
                <a:latin typeface="BatangChe" pitchFamily="49" charset="-127"/>
                <a:ea typeface="BatangChe" pitchFamily="49" charset="-127"/>
              </a:rPr>
              <a:t>Beat the SYSTEM</a:t>
            </a:r>
            <a:endParaRPr lang="en-IN" sz="4800" dirty="0">
              <a:latin typeface="BatangChe" pitchFamily="49" charset="-127"/>
              <a:ea typeface="BatangChe" pitchFamily="49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827272"/>
            <a:ext cx="8172400" cy="103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70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09191" y="1124744"/>
            <a:ext cx="7520940" cy="357984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Different Worlds, Different Cultures, Different </a:t>
            </a:r>
            <a:r>
              <a:rPr lang="en-US" dirty="0" smtClean="0">
                <a:solidFill>
                  <a:schemeClr val="tx1"/>
                </a:solidFill>
              </a:rPr>
              <a:t>Systems</a:t>
            </a:r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Trebuchet MS" pitchFamily="34" charset="0"/>
              </a:rPr>
              <a:t>We have different customs, traditions, practices and lifestyle </a:t>
            </a:r>
            <a:r>
              <a:rPr lang="en-US" dirty="0" smtClean="0">
                <a:solidFill>
                  <a:schemeClr val="tx1"/>
                </a:solidFill>
                <a:latin typeface="Trebuchet MS" pitchFamily="34" charset="0"/>
              </a:rPr>
              <a:t>patterns</a:t>
            </a:r>
            <a:br>
              <a:rPr lang="en-US" dirty="0" smtClean="0">
                <a:solidFill>
                  <a:schemeClr val="tx1"/>
                </a:solidFill>
                <a:latin typeface="Trebuchet MS" pitchFamily="34" charset="0"/>
              </a:rPr>
            </a:br>
            <a:endParaRPr lang="en-IN" dirty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rebuchet MS" pitchFamily="34" charset="0"/>
              </a:rPr>
              <a:t>How people greet one another</a:t>
            </a:r>
            <a:endParaRPr lang="en-IN" dirty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rebuchet MS" pitchFamily="34" charset="0"/>
              </a:rPr>
              <a:t>How people </a:t>
            </a:r>
            <a:r>
              <a:rPr lang="en-US" dirty="0" smtClean="0">
                <a:solidFill>
                  <a:schemeClr val="tx1"/>
                </a:solidFill>
                <a:latin typeface="Trebuchet MS" pitchFamily="34" charset="0"/>
              </a:rPr>
              <a:t>eat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rebuchet MS" pitchFamily="34" charset="0"/>
              </a:rPr>
              <a:t>How people dress</a:t>
            </a:r>
            <a:endParaRPr lang="en-IN" dirty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rebuchet MS" pitchFamily="34" charset="0"/>
              </a:rPr>
              <a:t>How marriage happens</a:t>
            </a:r>
            <a:endParaRPr lang="en-IN" dirty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rebuchet MS" pitchFamily="34" charset="0"/>
              </a:rPr>
              <a:t>How business is conducted</a:t>
            </a:r>
            <a:endParaRPr lang="en-IN" dirty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rebuchet MS" pitchFamily="34" charset="0"/>
              </a:rPr>
              <a:t>What is acceptable and what is </a:t>
            </a:r>
            <a:r>
              <a:rPr lang="en-US" dirty="0">
                <a:solidFill>
                  <a:schemeClr val="tx1"/>
                </a:solidFill>
              </a:rPr>
              <a:t>not</a:t>
            </a:r>
            <a:endParaRPr lang="en-IN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  <p:pic>
        <p:nvPicPr>
          <p:cNvPr id="1026" name="Picture 2" descr="C:\Users\aji_anna\AppData\Local\Microsoft\Windows\Temporary Internet Files\Content.IE5\8RCY8ZGU\MC9004453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969" y="5004382"/>
            <a:ext cx="1782166" cy="1334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ji_anna\AppData\Local\Microsoft\Windows\Temporary Internet Files\Content.IE5\1T2FKHG3\MC9001862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23972"/>
            <a:ext cx="1603375" cy="183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ji_anna\AppData\Local\Microsoft\Windows\Temporary Internet Files\Content.IE5\ZLYX0M4R\MC90018627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79" y="5123972"/>
            <a:ext cx="1814513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aji_anna\AppData\Local\Microsoft\Windows\Temporary Internet Files\Content.IE5\1T2FKHG3\MC90044537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318" y="5205113"/>
            <a:ext cx="1735531" cy="174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aji_anna\AppData\Local\Microsoft\Windows\Temporary Internet Files\Content.IE5\ZLYX0M4R\MC90025012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7" y="5123973"/>
            <a:ext cx="1800199" cy="169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aji_anna\AppData\Local\Microsoft\Windows\Temporary Internet Files\Content.IE5\ZLYX0M4R\MC90038921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569" y="3797960"/>
            <a:ext cx="972007" cy="737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1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IN" dirty="0" smtClean="0">
                <a:latin typeface="Trebuchet MS" pitchFamily="34" charset="0"/>
              </a:rPr>
              <a:t>But as Christians, we need to remember:</a:t>
            </a:r>
          </a:p>
          <a:p>
            <a:endParaRPr lang="en-IN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	</a:t>
            </a:r>
            <a:r>
              <a:rPr lang="en-US" b="0" dirty="0" smtClean="0">
                <a:latin typeface="Trebuchet MS" pitchFamily="34" charset="0"/>
              </a:rPr>
              <a:t>We’re </a:t>
            </a:r>
            <a:r>
              <a:rPr lang="en-US" b="0" dirty="0">
                <a:latin typeface="Trebuchet MS" pitchFamily="34" charset="0"/>
              </a:rPr>
              <a:t>citizens of Heaven, also know as “</a:t>
            </a:r>
            <a:r>
              <a:rPr lang="en-US" b="0" dirty="0" err="1">
                <a:latin typeface="Trebuchet MS" pitchFamily="34" charset="0"/>
              </a:rPr>
              <a:t>Christizens</a:t>
            </a:r>
            <a:r>
              <a:rPr lang="en-US" b="0" dirty="0">
                <a:latin typeface="Trebuchet MS" pitchFamily="34" charset="0"/>
              </a:rPr>
              <a:t>” or “Christians” and live in another world</a:t>
            </a:r>
            <a:r>
              <a:rPr lang="en-US" dirty="0">
                <a:latin typeface="Trebuchet MS" pitchFamily="34" charset="0"/>
              </a:rPr>
              <a:t>.</a:t>
            </a:r>
            <a:endParaRPr lang="en-IN" dirty="0">
              <a:latin typeface="Trebuchet MS" pitchFamily="34" charset="0"/>
            </a:endParaRPr>
          </a:p>
          <a:p>
            <a:endParaRPr lang="en-US" b="0" i="1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	</a:t>
            </a:r>
            <a:r>
              <a:rPr lang="en-US" i="1" dirty="0" smtClean="0">
                <a:latin typeface="Trebuchet MS" pitchFamily="34" charset="0"/>
              </a:rPr>
              <a:t>He </a:t>
            </a:r>
            <a:r>
              <a:rPr lang="en-US" i="1" dirty="0">
                <a:latin typeface="Trebuchet MS" pitchFamily="34" charset="0"/>
              </a:rPr>
              <a:t>has delivered us from the power of darkness and conveyed us into the kingdom of the Son of His </a:t>
            </a:r>
            <a:r>
              <a:rPr lang="en-US" i="1" dirty="0" smtClean="0">
                <a:latin typeface="Trebuchet MS" pitchFamily="34" charset="0"/>
              </a:rPr>
              <a:t>love. </a:t>
            </a:r>
            <a:r>
              <a:rPr lang="en-US" dirty="0" smtClean="0">
                <a:latin typeface="Trebuchet MS" pitchFamily="34" charset="0"/>
              </a:rPr>
              <a:t/>
            </a:r>
            <a:br>
              <a:rPr lang="en-US" dirty="0" smtClean="0">
                <a:latin typeface="Trebuchet MS" pitchFamily="34" charset="0"/>
              </a:rPr>
            </a:br>
            <a:r>
              <a:rPr lang="en-US" dirty="0" smtClean="0">
                <a:latin typeface="Trebuchet MS" pitchFamily="34" charset="0"/>
              </a:rPr>
              <a:t>						</a:t>
            </a:r>
            <a:r>
              <a:rPr lang="en-US" b="0" i="1" dirty="0" smtClean="0">
                <a:latin typeface="Trebuchet MS" pitchFamily="34" charset="0"/>
              </a:rPr>
              <a:t>Colossians </a:t>
            </a:r>
            <a:r>
              <a:rPr lang="en-US" b="0" i="1" dirty="0">
                <a:latin typeface="Trebuchet MS" pitchFamily="34" charset="0"/>
              </a:rPr>
              <a:t>1:13</a:t>
            </a:r>
            <a:endParaRPr lang="en-IN" b="0" i="1" dirty="0">
              <a:latin typeface="Trebuchet MS" pitchFamily="34" charset="0"/>
            </a:endParaRPr>
          </a:p>
          <a:p>
            <a:endParaRPr lang="en-IN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 </a:t>
            </a:r>
            <a:r>
              <a:rPr lang="en-IN" dirty="0">
                <a:latin typeface="Trebuchet MS" pitchFamily="34" charset="0"/>
              </a:rPr>
              <a:t>	</a:t>
            </a:r>
            <a:r>
              <a:rPr lang="en-US" i="1" dirty="0" smtClean="0">
                <a:latin typeface="Trebuchet MS" pitchFamily="34" charset="0"/>
              </a:rPr>
              <a:t>For </a:t>
            </a:r>
            <a:r>
              <a:rPr lang="en-US" i="1" dirty="0">
                <a:latin typeface="Trebuchet MS" pitchFamily="34" charset="0"/>
              </a:rPr>
              <a:t>our citizenship is in heaven, from which we also eagerly wait for the Savior, the Lord Jesus </a:t>
            </a:r>
            <a:r>
              <a:rPr lang="en-US" i="1" dirty="0" smtClean="0">
                <a:latin typeface="Trebuchet MS" pitchFamily="34" charset="0"/>
              </a:rPr>
              <a:t>Christ.</a:t>
            </a:r>
          </a:p>
          <a:p>
            <a:pPr algn="ctr"/>
            <a:r>
              <a:rPr lang="en-US" dirty="0" smtClean="0">
                <a:latin typeface="Trebuchet MS" pitchFamily="34" charset="0"/>
              </a:rPr>
              <a:t>						 </a:t>
            </a:r>
            <a:r>
              <a:rPr lang="en-US" b="0" i="1" dirty="0">
                <a:latin typeface="Trebuchet MS" pitchFamily="34" charset="0"/>
              </a:rPr>
              <a:t>Philippians 3:20</a:t>
            </a:r>
            <a:endParaRPr lang="en-IN" b="0" i="1" dirty="0">
              <a:latin typeface="Trebuchet MS" pitchFamily="34" charset="0"/>
            </a:endParaRPr>
          </a:p>
          <a:p>
            <a:pPr algn="ctr"/>
            <a:endParaRPr lang="en-IN" dirty="0">
              <a:latin typeface="Trebuchet MS" pitchFamily="34" charset="0"/>
            </a:endParaRPr>
          </a:p>
          <a:p>
            <a:endParaRPr lang="en-IN" dirty="0"/>
          </a:p>
        </p:txBody>
      </p:sp>
      <p:pic>
        <p:nvPicPr>
          <p:cNvPr id="2053" name="Picture 5" descr="C:\Users\aji_anna\AppData\Local\Microsoft\Windows\Temporary Internet Files\Content.IE5\1T2FKHG3\MC9004109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21569"/>
            <a:ext cx="2376264" cy="247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183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/>
              <a:t>The world has its culture and systems.</a:t>
            </a:r>
            <a:endParaRPr lang="en-IN" dirty="0"/>
          </a:p>
          <a:p>
            <a:r>
              <a:rPr lang="en-US" dirty="0"/>
              <a:t> </a:t>
            </a:r>
            <a:endParaRPr lang="en-IN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The Bible challenges us not to “conform” but dare to go against the flow, in order to live for God.</a:t>
            </a:r>
            <a:endParaRPr lang="en-IN" dirty="0"/>
          </a:p>
          <a:p>
            <a:pPr>
              <a:buFont typeface="Wingdings" pitchFamily="2" charset="2"/>
              <a:buChar char="Ø"/>
            </a:pPr>
            <a:endParaRPr lang="en-IN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We must adhere to God’s ways while operating in the world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Although God’s </a:t>
            </a:r>
            <a:r>
              <a:rPr lang="en-US" dirty="0"/>
              <a:t>ways are different from man’s ways – we are called to follow His ways, which are Higher and Better.</a:t>
            </a:r>
            <a:endParaRPr lang="en-IN" dirty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pic>
        <p:nvPicPr>
          <p:cNvPr id="3083" name="Picture 11" descr="C:\Users\aji_anna\AppData\Local\Microsoft\Windows\Temporary Internet Files\Content.IE5\1T2FKHG3\MC9003399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91" y="5328930"/>
            <a:ext cx="765175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:\Users\aji_anna\AppData\Local\Microsoft\Windows\Temporary Internet Files\Content.IE5\8RCY8ZGU\MC90028607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325807"/>
            <a:ext cx="706437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35796" y="5337213"/>
            <a:ext cx="1512168" cy="1152127"/>
          </a:xfrm>
          <a:prstGeom prst="rect">
            <a:avLst/>
          </a:prstGeom>
          <a:noFill/>
        </p:spPr>
        <p:txBody>
          <a:bodyPr vert="horz" wrap="none" rtlCol="0" anchor="ctr">
            <a:prstTxWarp prst="textArchDown">
              <a:avLst>
                <a:gd name="adj" fmla="val 21511389"/>
              </a:avLst>
            </a:prstTxWarp>
            <a:spAutoFit/>
          </a:bodyPr>
          <a:lstStyle/>
          <a:p>
            <a:r>
              <a:rPr lang="en-IN" sz="2400" dirty="0" smtClean="0">
                <a:ln w="28575">
                  <a:solidFill>
                    <a:srgbClr val="C00000"/>
                  </a:solidFill>
                </a:ln>
              </a:rPr>
              <a:t>To the world</a:t>
            </a:r>
            <a:endParaRPr lang="en-IN" sz="2400" dirty="0">
              <a:ln w="28575">
                <a:solidFill>
                  <a:srgbClr val="C00000"/>
                </a:solidFill>
              </a:ln>
            </a:endParaRPr>
          </a:p>
        </p:txBody>
      </p:sp>
      <p:pic>
        <p:nvPicPr>
          <p:cNvPr id="3089" name="Picture 17" descr="C:\Users\aji_anna\AppData\Local\Microsoft\Windows\Temporary Internet Files\Content.IE5\1T2FKHG3\MC91021771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5070588"/>
            <a:ext cx="1584176" cy="133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236297" y="5589240"/>
            <a:ext cx="1619672" cy="369332"/>
          </a:xfrm>
          <a:prstGeom prst="rect">
            <a:avLst/>
          </a:prstGeom>
          <a:noFill/>
        </p:spPr>
        <p:txBody>
          <a:bodyPr wrap="square" rtlCol="0">
            <a:prstTxWarp prst="textInflateBottom">
              <a:avLst/>
            </a:prstTxWarp>
            <a:spAutoFit/>
          </a:bodyPr>
          <a:lstStyle/>
          <a:p>
            <a:r>
              <a:rPr lang="en-IN" dirty="0" smtClean="0">
                <a:ln>
                  <a:solidFill>
                    <a:srgbClr val="C00000"/>
                  </a:solidFill>
                </a:ln>
              </a:rPr>
              <a:t>To the WORD</a:t>
            </a:r>
            <a:endParaRPr lang="en-IN" dirty="0">
              <a:ln>
                <a:solidFill>
                  <a:srgbClr val="C00000"/>
                </a:solidFill>
              </a:ln>
            </a:endParaRPr>
          </a:p>
        </p:txBody>
      </p:sp>
      <p:pic>
        <p:nvPicPr>
          <p:cNvPr id="3090" name="Picture 18" descr="C:\Users\aji_anna\AppData\Local\Microsoft\Windows\Temporary Internet Files\Content.IE5\7C71G80G\MC90007880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008" y="3717032"/>
            <a:ext cx="1509463" cy="13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05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776" y="620688"/>
            <a:ext cx="7520940" cy="393988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	</a:t>
            </a:r>
            <a:r>
              <a:rPr lang="en-US" i="1" dirty="0" smtClean="0"/>
              <a:t>I </a:t>
            </a:r>
            <a:r>
              <a:rPr lang="en-US" i="1" dirty="0"/>
              <a:t>beseech you therefore, brethren, by the mercies of God, that you present your bodies a living sacrifice, holy, acceptable to God, which is your reasonable service. </a:t>
            </a:r>
            <a:endParaRPr lang="en-IN" i="1" dirty="0"/>
          </a:p>
          <a:p>
            <a:r>
              <a:rPr lang="en-US" i="1" dirty="0"/>
              <a:t>	</a:t>
            </a:r>
            <a:r>
              <a:rPr lang="en-US" i="1" dirty="0" smtClean="0"/>
              <a:t>And </a:t>
            </a:r>
            <a:r>
              <a:rPr lang="en-US" i="1" dirty="0"/>
              <a:t>do not be conformed to this world, but be transformed by the renewing of your mind, that you may prove what is that good and acceptable and perfect will of God</a:t>
            </a:r>
            <a:r>
              <a:rPr lang="en-US" i="1" dirty="0" smtClean="0"/>
              <a:t>. </a:t>
            </a:r>
          </a:p>
          <a:p>
            <a:r>
              <a:rPr lang="en-US" b="0" i="1" dirty="0"/>
              <a:t>	</a:t>
            </a:r>
            <a:r>
              <a:rPr lang="en-US" b="0" i="1" dirty="0" smtClean="0"/>
              <a:t>						Romans </a:t>
            </a:r>
            <a:r>
              <a:rPr lang="en-US" b="0" i="1" dirty="0"/>
              <a:t>12:1,2</a:t>
            </a:r>
            <a:endParaRPr lang="en-IN" b="0" i="1" dirty="0"/>
          </a:p>
          <a:p>
            <a:endParaRPr lang="en-IN" dirty="0"/>
          </a:p>
          <a:p>
            <a:r>
              <a:rPr lang="en-US" dirty="0"/>
              <a:t> </a:t>
            </a:r>
            <a:endParaRPr lang="en-IN" dirty="0"/>
          </a:p>
          <a:p>
            <a:r>
              <a:rPr lang="en-US" i="1" dirty="0" smtClean="0"/>
              <a:t>	"For </a:t>
            </a:r>
            <a:r>
              <a:rPr lang="en-US" i="1" dirty="0"/>
              <a:t>My thoughts are not your thoughts, Nor are your ways My ways," says the LORD. </a:t>
            </a:r>
            <a:endParaRPr lang="en-IN" i="1" dirty="0"/>
          </a:p>
          <a:p>
            <a:r>
              <a:rPr lang="en-US" i="1" dirty="0" smtClean="0"/>
              <a:t>	"For </a:t>
            </a:r>
            <a:r>
              <a:rPr lang="en-US" i="1" dirty="0"/>
              <a:t>as the heavens are higher than the earth, So are My ways higher than your ways, And My thoughts than your thoughts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							</a:t>
            </a:r>
            <a:r>
              <a:rPr lang="en-US" b="0" i="1" dirty="0" smtClean="0"/>
              <a:t>Isaiah </a:t>
            </a:r>
            <a:r>
              <a:rPr lang="en-US" b="0" i="1" dirty="0"/>
              <a:t>55:8,9</a:t>
            </a:r>
            <a:endParaRPr lang="en-IN" b="0" i="1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099" name="Picture 3" descr="C:\Users\aji_anna\AppData\Local\Microsoft\Windows\Temporary Internet Files\Content.IE5\1T2FKHG3\MM900234686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113347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ji_anna\AppData\Local\Microsoft\Windows\Temporary Internet Files\Content.IE5\8RCY8ZGU\MC90018758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174" y="5069139"/>
            <a:ext cx="1544422" cy="181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ji_anna\AppData\Local\Microsoft\Windows\Temporary Internet Files\Content.IE5\ZLYX0M4R\MC9002949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047488"/>
            <a:ext cx="1810512" cy="181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aji_anna\AppData\Local\Microsoft\Windows\Temporary Internet Files\Content.IE5\OHEX6VDS\MC90018759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15" y="5106783"/>
            <a:ext cx="1619402" cy="179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aji_anna\AppData\Local\Microsoft\Windows\Temporary Internet Files\Content.IE5\ZLYX0M4R\MC90002370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93" y="2060848"/>
            <a:ext cx="913486" cy="91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:\Users\aji_anna\AppData\Local\Microsoft\Windows\Temporary Internet Files\Content.IE5\8RCY8ZGU\MM900173976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97152"/>
            <a:ext cx="110490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65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Trebuchet MS" pitchFamily="34" charset="0"/>
              </a:rPr>
              <a:t>For instance, God’s ways teaches us </a:t>
            </a:r>
            <a:r>
              <a:rPr lang="en-US" sz="2000" dirty="0" smtClean="0">
                <a:latin typeface="Trebuchet MS" pitchFamily="34" charset="0"/>
              </a:rPr>
              <a:t>:</a:t>
            </a:r>
            <a:endParaRPr lang="en-IN" sz="2000" dirty="0" smtClean="0">
              <a:latin typeface="Trebuchet MS" pitchFamily="34" charset="0"/>
            </a:endParaRPr>
          </a:p>
          <a:p>
            <a:pPr lvl="0"/>
            <a:endParaRPr lang="en-IN" sz="2000" dirty="0">
              <a:latin typeface="Trebuchet MS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to </a:t>
            </a:r>
            <a:r>
              <a:rPr lang="en-US" sz="2000" dirty="0">
                <a:latin typeface="Trebuchet MS" pitchFamily="34" charset="0"/>
              </a:rPr>
              <a:t>be a leader, you become a servant </a:t>
            </a:r>
            <a:r>
              <a:rPr lang="en-US" b="0" dirty="0">
                <a:latin typeface="Trebuchet MS" pitchFamily="34" charset="0"/>
              </a:rPr>
              <a:t>(</a:t>
            </a:r>
            <a:r>
              <a:rPr lang="en-US" b="0" i="1" dirty="0">
                <a:latin typeface="Trebuchet MS" pitchFamily="34" charset="0"/>
              </a:rPr>
              <a:t>Matthew 20:25-27</a:t>
            </a:r>
            <a:r>
              <a:rPr lang="en-US" b="0" dirty="0" smtClean="0">
                <a:latin typeface="Trebuchet MS" pitchFamily="34" charset="0"/>
              </a:rPr>
              <a:t>)</a:t>
            </a:r>
            <a:br>
              <a:rPr lang="en-US" b="0" dirty="0" smtClean="0">
                <a:latin typeface="Trebuchet MS" pitchFamily="34" charset="0"/>
              </a:rPr>
            </a:br>
            <a:endParaRPr lang="en-IN" b="0" dirty="0">
              <a:latin typeface="Trebuchet MS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000" dirty="0">
                <a:latin typeface="Trebuchet MS" pitchFamily="34" charset="0"/>
              </a:rPr>
              <a:t>to gain, you lose </a:t>
            </a:r>
            <a:r>
              <a:rPr lang="en-US" dirty="0">
                <a:latin typeface="Trebuchet MS" pitchFamily="34" charset="0"/>
              </a:rPr>
              <a:t>(</a:t>
            </a:r>
            <a:r>
              <a:rPr lang="en-US" b="0" i="1" dirty="0">
                <a:latin typeface="Trebuchet MS" pitchFamily="34" charset="0"/>
              </a:rPr>
              <a:t>John 12:25</a:t>
            </a:r>
            <a:r>
              <a:rPr lang="en-US" dirty="0" smtClean="0">
                <a:latin typeface="Trebuchet MS" pitchFamily="34" charset="0"/>
              </a:rPr>
              <a:t>)</a:t>
            </a:r>
            <a:br>
              <a:rPr lang="en-US" dirty="0" smtClean="0">
                <a:latin typeface="Trebuchet MS" pitchFamily="34" charset="0"/>
              </a:rPr>
            </a:br>
            <a:endParaRPr lang="en-IN" dirty="0">
              <a:latin typeface="Trebuchet MS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000" dirty="0">
                <a:latin typeface="Trebuchet MS" pitchFamily="34" charset="0"/>
              </a:rPr>
              <a:t>to increase, you subtract, i.e. give </a:t>
            </a:r>
            <a:r>
              <a:rPr lang="en-US" b="0" i="1" dirty="0">
                <a:latin typeface="Trebuchet MS" pitchFamily="34" charset="0"/>
              </a:rPr>
              <a:t>(Luke 6:38</a:t>
            </a:r>
            <a:r>
              <a:rPr lang="en-US" b="0" i="1" dirty="0" smtClean="0">
                <a:latin typeface="Trebuchet MS" pitchFamily="34" charset="0"/>
              </a:rPr>
              <a:t>)</a:t>
            </a:r>
            <a:br>
              <a:rPr lang="en-US" b="0" i="1" dirty="0" smtClean="0">
                <a:latin typeface="Trebuchet MS" pitchFamily="34" charset="0"/>
              </a:rPr>
            </a:br>
            <a:endParaRPr lang="en-IN" b="0" i="1" dirty="0">
              <a:latin typeface="Trebuchet MS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000" dirty="0">
                <a:latin typeface="Trebuchet MS" pitchFamily="34" charset="0"/>
              </a:rPr>
              <a:t>to multiply, you divide, i.e. die </a:t>
            </a:r>
            <a:r>
              <a:rPr lang="en-US" b="0" i="1" dirty="0">
                <a:latin typeface="Trebuchet MS" pitchFamily="34" charset="0"/>
              </a:rPr>
              <a:t>(John 12:24</a:t>
            </a:r>
            <a:r>
              <a:rPr lang="en-US" b="0" i="1" dirty="0" smtClean="0">
                <a:latin typeface="Trebuchet MS" pitchFamily="34" charset="0"/>
              </a:rPr>
              <a:t>)</a:t>
            </a:r>
            <a:br>
              <a:rPr lang="en-US" b="0" i="1" dirty="0" smtClean="0">
                <a:latin typeface="Trebuchet MS" pitchFamily="34" charset="0"/>
              </a:rPr>
            </a:br>
            <a:endParaRPr lang="en-IN" b="0" i="1" dirty="0">
              <a:latin typeface="Trebuchet MS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000" dirty="0">
                <a:latin typeface="Trebuchet MS" pitchFamily="34" charset="0"/>
              </a:rPr>
              <a:t>you go up, by going down </a:t>
            </a:r>
            <a:r>
              <a:rPr lang="en-US" b="0" i="1" dirty="0">
                <a:latin typeface="Trebuchet MS" pitchFamily="34" charset="0"/>
              </a:rPr>
              <a:t>(1 Peter 5:6)</a:t>
            </a:r>
            <a:endParaRPr lang="en-IN" b="0" i="1" dirty="0">
              <a:latin typeface="Trebuchet MS" pitchFamily="34" charset="0"/>
            </a:endParaRPr>
          </a:p>
          <a:p>
            <a:endParaRPr lang="en-IN" dirty="0"/>
          </a:p>
        </p:txBody>
      </p:sp>
      <p:pic>
        <p:nvPicPr>
          <p:cNvPr id="5128" name="Picture 8" descr="C:\Users\aji_anna\AppData\Local\Microsoft\Windows\Temporary Internet Files\Content.IE5\OHEX6VDS\MC9004419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219117"/>
            <a:ext cx="3174752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C:\Users\aji_anna\AppData\Local\Microsoft\Windows\Temporary Internet Files\Content.IE5\OHEX6VDS\MC90037001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105" y="5013176"/>
            <a:ext cx="1842516" cy="153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C:\Users\aji_anna\AppData\Local\Microsoft\Windows\Temporary Internet Files\Content.IE5\8RCY8ZGU\MC9000787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348880"/>
            <a:ext cx="1944216" cy="22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9" name="Picture 19" descr="C:\Users\aji_anna\AppData\Local\Microsoft\Windows\Temporary Internet Files\Content.IE5\OHEX6VDS\MC9003635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84" y="5013176"/>
            <a:ext cx="1796796" cy="180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3" name="Picture 23" descr="C:\Users\aji_anna\AppData\Local\Microsoft\Windows\Temporary Internet Files\Content.IE5\8RCY8ZGU\MC90007878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951374"/>
            <a:ext cx="2232248" cy="186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79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836712"/>
            <a:ext cx="7520940" cy="393988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2000" dirty="0" smtClean="0">
                <a:latin typeface="Trebuchet MS" pitchFamily="34" charset="0"/>
              </a:rPr>
              <a:t>Where do you apply it?</a:t>
            </a:r>
          </a:p>
          <a:p>
            <a:endParaRPr lang="en-IN" sz="2000" dirty="0">
              <a:latin typeface="Trebuchet MS" pitchFamily="34" charset="0"/>
            </a:endParaRPr>
          </a:p>
          <a:p>
            <a:pPr algn="ctr"/>
            <a:r>
              <a:rPr lang="en-IN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Every day life!</a:t>
            </a:r>
          </a:p>
          <a:p>
            <a:endParaRPr lang="en-IN" sz="2000" dirty="0">
              <a:latin typeface="Trebuchet MS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Don’t give in to peer </a:t>
            </a:r>
            <a:r>
              <a:rPr lang="en-US" sz="2000" dirty="0">
                <a:latin typeface="Trebuchet MS" pitchFamily="34" charset="0"/>
              </a:rPr>
              <a:t>pressure</a:t>
            </a:r>
            <a:endParaRPr lang="en-IN" sz="2000" dirty="0">
              <a:latin typeface="Trebuchet MS" pitchFamily="34" charset="0"/>
            </a:endParaRPr>
          </a:p>
          <a:p>
            <a:pPr marL="0" indent="0"/>
            <a:r>
              <a:rPr lang="en-US" sz="2000" dirty="0" smtClean="0">
                <a:latin typeface="Trebuchet MS" pitchFamily="34" charset="0"/>
              </a:rPr>
              <a:t>		</a:t>
            </a:r>
            <a:r>
              <a:rPr lang="en-US" sz="2000" i="1" dirty="0">
                <a:latin typeface="Trebuchet MS" pitchFamily="34" charset="0"/>
              </a:rPr>
              <a:t>	</a:t>
            </a:r>
            <a:r>
              <a:rPr lang="en-US" sz="2000" i="1" dirty="0" smtClean="0">
                <a:latin typeface="Trebuchet MS" pitchFamily="34" charset="0"/>
              </a:rPr>
              <a:t>	Alcohol</a:t>
            </a:r>
            <a:r>
              <a:rPr lang="en-US" sz="2000" i="1" dirty="0">
                <a:latin typeface="Trebuchet MS" pitchFamily="34" charset="0"/>
              </a:rPr>
              <a:t>, drugs, language</a:t>
            </a:r>
            <a:endParaRPr lang="en-IN" sz="2000" i="1" dirty="0">
              <a:latin typeface="Trebuchet MS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>
                <a:latin typeface="Trebuchet MS" pitchFamily="34" charset="0"/>
              </a:rPr>
              <a:t>Applying for jobs</a:t>
            </a:r>
            <a:endParaRPr lang="en-IN" sz="2000" dirty="0">
              <a:latin typeface="Trebuchet MS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>
                <a:latin typeface="Trebuchet MS" pitchFamily="34" charset="0"/>
              </a:rPr>
              <a:t>Exams</a:t>
            </a:r>
            <a:endParaRPr lang="en-IN" sz="2000" dirty="0">
              <a:latin typeface="Trebuchet MS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>
                <a:latin typeface="Trebuchet MS" pitchFamily="34" charset="0"/>
              </a:rPr>
              <a:t>On the job/in the workplace</a:t>
            </a:r>
            <a:endParaRPr lang="en-IN" sz="2000" dirty="0">
              <a:latin typeface="Trebuchet MS" pitchFamily="34" charset="0"/>
            </a:endParaRPr>
          </a:p>
          <a:p>
            <a:endParaRPr lang="en-IN" dirty="0"/>
          </a:p>
        </p:txBody>
      </p:sp>
      <p:pic>
        <p:nvPicPr>
          <p:cNvPr id="6146" name="Picture 2" descr="C:\Users\aji_anna\AppData\Local\Microsoft\Windows\Temporary Internet Files\Content.IE5\ZLYX0M4R\MC900089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41168"/>
            <a:ext cx="1797710" cy="118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ji_anna\AppData\Local\Microsoft\Windows\Temporary Internet Files\Content.IE5\RTY9XLPK\MC90043392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94116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aji_anna\AppData\Local\Microsoft\Windows\Temporary Internet Files\Content.IE5\8JLWBQBJ\MC9002889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085700"/>
            <a:ext cx="2647950" cy="17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C:\Users\aji_anna\AppData\Local\Microsoft\Windows\Temporary Internet Files\Content.IE5\RTY9XLPK\MC9002889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230" y="4481512"/>
            <a:ext cx="1636713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C:\Users\aji_anna\AppData\Local\Microsoft\Windows\Temporary Internet Files\Content.IE5\RTY9XLPK\MC90007873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97468"/>
            <a:ext cx="194244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C:\Users\aji_anna\AppData\Local\Microsoft\Windows\Temporary Internet Files\Content.IE5\8JLWBQBJ\MC90007879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332" y="4219773"/>
            <a:ext cx="1225254" cy="242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15" descr="C:\Users\aji_anna\AppData\Local\Microsoft\Windows\Temporary Internet Files\Content.IE5\7C71G80G\MC90007880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190" y="4941168"/>
            <a:ext cx="299085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94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402694"/>
          </a:xfrm>
          <a:solidFill>
            <a:schemeClr val="accent2"/>
          </a:solidFill>
        </p:spPr>
        <p:txBody>
          <a:bodyPr>
            <a:normAutofit fontScale="25000" lnSpcReduction="20000"/>
          </a:bodyPr>
          <a:lstStyle/>
          <a:p>
            <a:endParaRPr lang="en-US" sz="2300" dirty="0" smtClean="0">
              <a:latin typeface="Trebuchet MS" pitchFamily="34" charset="0"/>
            </a:endParaRPr>
          </a:p>
          <a:p>
            <a:endParaRPr lang="en-US" sz="4000" b="0" dirty="0" smtClean="0">
              <a:latin typeface="Trebuchet MS" pitchFamily="34" charset="0"/>
            </a:endParaRPr>
          </a:p>
          <a:p>
            <a:r>
              <a:rPr lang="en-US" sz="5600" b="0" dirty="0" smtClean="0">
                <a:latin typeface="Trebuchet MS" pitchFamily="34" charset="0"/>
              </a:rPr>
              <a:t>Daniel </a:t>
            </a:r>
            <a:r>
              <a:rPr lang="en-US" sz="5600" b="0" dirty="0">
                <a:latin typeface="Trebuchet MS" pitchFamily="34" charset="0"/>
              </a:rPr>
              <a:t>and his four friends dared to beat the system in their day – and </a:t>
            </a:r>
            <a:r>
              <a:rPr lang="en-US" sz="5600" b="0" dirty="0" smtClean="0">
                <a:latin typeface="Trebuchet MS" pitchFamily="34" charset="0"/>
              </a:rPr>
              <a:t>they "made </a:t>
            </a:r>
            <a:r>
              <a:rPr lang="en-US" sz="5600" b="0" dirty="0">
                <a:latin typeface="Trebuchet MS" pitchFamily="34" charset="0"/>
              </a:rPr>
              <a:t>it” big time!</a:t>
            </a:r>
            <a:endParaRPr lang="en-IN" sz="5600" b="0" dirty="0">
              <a:latin typeface="Trebuchet MS" pitchFamily="34" charset="0"/>
            </a:endParaRPr>
          </a:p>
          <a:p>
            <a:r>
              <a:rPr lang="en-US" sz="5600" b="0" dirty="0">
                <a:latin typeface="Trebuchet MS" pitchFamily="34" charset="0"/>
              </a:rPr>
              <a:t> </a:t>
            </a:r>
            <a:endParaRPr lang="en-IN" sz="5600" b="0" dirty="0">
              <a:latin typeface="Trebuchet MS" pitchFamily="34" charset="0"/>
            </a:endParaRPr>
          </a:p>
          <a:p>
            <a:r>
              <a:rPr lang="en-US" sz="5600" b="0" dirty="0">
                <a:latin typeface="Trebuchet MS" pitchFamily="34" charset="0"/>
              </a:rPr>
              <a:t> </a:t>
            </a:r>
            <a:endParaRPr lang="en-IN" sz="5600" b="0" dirty="0">
              <a:latin typeface="Trebuchet MS" pitchFamily="34" charset="0"/>
            </a:endParaRPr>
          </a:p>
          <a:p>
            <a:r>
              <a:rPr lang="en-US" sz="5600" dirty="0">
                <a:solidFill>
                  <a:schemeClr val="bg1"/>
                </a:solidFill>
                <a:latin typeface="Trebuchet MS" pitchFamily="34" charset="0"/>
              </a:rPr>
              <a:t>The key to “beating the system” it so live uncompromisingly by the Word of God.</a:t>
            </a:r>
            <a:endParaRPr lang="en-IN" sz="5600" dirty="0">
              <a:solidFill>
                <a:schemeClr val="bg1"/>
              </a:solidFill>
              <a:latin typeface="Trebuchet MS" pitchFamily="34" charset="0"/>
            </a:endParaRPr>
          </a:p>
          <a:p>
            <a:r>
              <a:rPr lang="en-US" sz="5600" b="0" dirty="0">
                <a:latin typeface="Trebuchet MS" pitchFamily="34" charset="0"/>
              </a:rPr>
              <a:t> </a:t>
            </a:r>
            <a:endParaRPr lang="en-IN" sz="5600" b="0" dirty="0">
              <a:latin typeface="Trebuchet MS" pitchFamily="34" charset="0"/>
            </a:endParaRPr>
          </a:p>
          <a:p>
            <a:r>
              <a:rPr lang="en-US" sz="5600" b="0" i="1" dirty="0" smtClean="0">
                <a:latin typeface="Trebuchet MS" pitchFamily="34" charset="0"/>
              </a:rPr>
              <a:t>They are not of the world, just as I am not of the world. </a:t>
            </a:r>
            <a:endParaRPr lang="en-IN" sz="5600" b="0" i="1" dirty="0" smtClean="0">
              <a:latin typeface="Trebuchet MS" pitchFamily="34" charset="0"/>
            </a:endParaRPr>
          </a:p>
          <a:p>
            <a:r>
              <a:rPr lang="en-US" sz="5600" b="0" i="1" dirty="0" smtClean="0">
                <a:latin typeface="Trebuchet MS" pitchFamily="34" charset="0"/>
              </a:rPr>
              <a:t>Sanctify them by Your truth. Your word is truth. </a:t>
            </a:r>
            <a:endParaRPr lang="en-IN" sz="5600" b="0" i="1" dirty="0" smtClean="0">
              <a:latin typeface="Trebuchet MS" pitchFamily="34" charset="0"/>
            </a:endParaRPr>
          </a:p>
          <a:p>
            <a:r>
              <a:rPr lang="en-US" sz="5600" b="0" i="1" dirty="0" smtClean="0">
                <a:latin typeface="Trebuchet MS" pitchFamily="34" charset="0"/>
              </a:rPr>
              <a:t> As You sent Me into the world, I also have sent them into the world.</a:t>
            </a:r>
            <a:endParaRPr lang="en-IN" sz="5600" b="0" i="1" dirty="0" smtClean="0">
              <a:latin typeface="Trebuchet MS" pitchFamily="34" charset="0"/>
            </a:endParaRPr>
          </a:p>
          <a:p>
            <a:r>
              <a:rPr lang="en-US" sz="5600" b="0" dirty="0">
                <a:latin typeface="Trebuchet MS" pitchFamily="34" charset="0"/>
              </a:rPr>
              <a:t> </a:t>
            </a:r>
            <a:r>
              <a:rPr lang="en-US" sz="5600" b="0" dirty="0" smtClean="0">
                <a:latin typeface="Trebuchet MS" pitchFamily="34" charset="0"/>
              </a:rPr>
              <a:t>						</a:t>
            </a:r>
            <a:r>
              <a:rPr lang="en-US" sz="5600" b="0" i="1" dirty="0" smtClean="0">
                <a:latin typeface="Trebuchet MS" pitchFamily="34" charset="0"/>
              </a:rPr>
              <a:t>John </a:t>
            </a:r>
            <a:r>
              <a:rPr lang="en-US" sz="5600" b="0" i="1" dirty="0">
                <a:latin typeface="Trebuchet MS" pitchFamily="34" charset="0"/>
              </a:rPr>
              <a:t>17:16-18</a:t>
            </a:r>
            <a:endParaRPr lang="en-IN" sz="5600" b="0" i="1" dirty="0">
              <a:latin typeface="Trebuchet MS" pitchFamily="34" charset="0"/>
            </a:endParaRPr>
          </a:p>
          <a:p>
            <a:endParaRPr lang="en-IN" sz="5600" b="0" dirty="0">
              <a:latin typeface="Trebuchet MS" pitchFamily="34" charset="0"/>
            </a:endParaRPr>
          </a:p>
          <a:p>
            <a:pPr algn="ctr"/>
            <a:r>
              <a:rPr lang="en-US" sz="5600" dirty="0">
                <a:solidFill>
                  <a:schemeClr val="bg1"/>
                </a:solidFill>
                <a:latin typeface="Trebuchet MS" pitchFamily="34" charset="0"/>
              </a:rPr>
              <a:t>We live uncompromisingly by the Word of God. </a:t>
            </a:r>
            <a:endParaRPr lang="en-US" sz="56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5600" dirty="0" smtClean="0">
                <a:solidFill>
                  <a:schemeClr val="bg1"/>
                </a:solidFill>
                <a:latin typeface="Trebuchet MS" pitchFamily="34" charset="0"/>
              </a:rPr>
              <a:t>Although </a:t>
            </a:r>
            <a:r>
              <a:rPr lang="en-US" sz="5600" dirty="0">
                <a:solidFill>
                  <a:schemeClr val="bg1"/>
                </a:solidFill>
                <a:latin typeface="Trebuchet MS" pitchFamily="34" charset="0"/>
              </a:rPr>
              <a:t>this goes against the tide of the world, we know we will ‘beat the system’.</a:t>
            </a:r>
            <a:endParaRPr lang="en-IN" sz="56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5600" dirty="0">
                <a:solidFill>
                  <a:schemeClr val="bg1"/>
                </a:solidFill>
                <a:latin typeface="Trebuchet MS" pitchFamily="34" charset="0"/>
              </a:rPr>
              <a:t> </a:t>
            </a:r>
            <a:endParaRPr lang="en-IN" sz="5600" dirty="0">
              <a:solidFill>
                <a:schemeClr val="bg1"/>
              </a:solidFill>
              <a:latin typeface="Trebuchet MS" pitchFamily="34" charset="0"/>
            </a:endParaRPr>
          </a:p>
          <a:p>
            <a:endParaRPr lang="en-IN" dirty="0"/>
          </a:p>
        </p:txBody>
      </p:sp>
      <p:pic>
        <p:nvPicPr>
          <p:cNvPr id="7175" name="Picture 7" descr="C:\Users\aji_anna\AppData\Local\Microsoft\Windows\Temporary Internet Files\Content.IE5\2E81E8LI\MC9002457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420888"/>
            <a:ext cx="896112" cy="79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C:\Users\aji_anna\AppData\Local\Microsoft\Windows\Temporary Internet Files\Content.IE5\RTY9XLPK\MC90041093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7" y="4974882"/>
            <a:ext cx="194421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643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102</TotalTime>
  <Words>106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Beat the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aji_anna</dc:creator>
  <cp:lastModifiedBy>aji_anna</cp:lastModifiedBy>
  <cp:revision>18</cp:revision>
  <dcterms:created xsi:type="dcterms:W3CDTF">2013-07-02T04:58:27Z</dcterms:created>
  <dcterms:modified xsi:type="dcterms:W3CDTF">2013-07-02T06:41:11Z</dcterms:modified>
</cp:coreProperties>
</file>