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 id="267" r:id="rId9"/>
    <p:sldId id="265" r:id="rId10"/>
    <p:sldId id="270" r:id="rId11"/>
    <p:sldId id="266" r:id="rId12"/>
    <p:sldId id="268" r:id="rId13"/>
    <p:sldId id="269"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676400"/>
            <a:ext cx="6705600" cy="33528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Learning to take control of our thoughts, imaginations, and emotions.</a:t>
            </a:r>
          </a:p>
          <a:p>
            <a:pPr algn="ctr"/>
            <a:endParaRPr lang="en-US" sz="28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u="sng" dirty="0" smtClean="0"/>
              <a:t>How to take action : RSVP</a:t>
            </a:r>
            <a:endParaRPr lang="en-US" sz="2400" b="1" dirty="0" smtClean="0"/>
          </a:p>
          <a:p>
            <a:pPr lvl="0"/>
            <a:endParaRPr lang="en-US" sz="2400" b="1" dirty="0" smtClean="0"/>
          </a:p>
          <a:p>
            <a:pPr lvl="0"/>
            <a:r>
              <a:rPr lang="en-US" sz="2400" b="1" dirty="0" smtClean="0">
                <a:solidFill>
                  <a:srgbClr val="FFFF00"/>
                </a:solidFill>
              </a:rPr>
              <a:t>Reject</a:t>
            </a:r>
            <a:r>
              <a:rPr lang="en-US" sz="2400" b="1" dirty="0" smtClean="0"/>
              <a:t> wrong thoughts, imaginations and feelings with the Word of God</a:t>
            </a:r>
          </a:p>
          <a:p>
            <a:pPr lvl="0"/>
            <a:endParaRPr lang="en-US" sz="2400" b="1" dirty="0" smtClean="0"/>
          </a:p>
          <a:p>
            <a:pPr lvl="0"/>
            <a:r>
              <a:rPr lang="en-US" sz="2400" b="1" dirty="0" smtClean="0">
                <a:solidFill>
                  <a:srgbClr val="FFFF00"/>
                </a:solidFill>
              </a:rPr>
              <a:t>Speak</a:t>
            </a:r>
            <a:r>
              <a:rPr lang="en-US" sz="2400" b="1" dirty="0" smtClean="0"/>
              <a:t> the Word of God over your mind</a:t>
            </a:r>
          </a:p>
          <a:p>
            <a:pPr lvl="0"/>
            <a:endParaRPr lang="en-US" sz="2400" b="1" dirty="0" smtClean="0"/>
          </a:p>
          <a:p>
            <a:pPr lvl="0"/>
            <a:r>
              <a:rPr lang="en-US" sz="2400" b="1" dirty="0" smtClean="0">
                <a:solidFill>
                  <a:srgbClr val="FFFF00"/>
                </a:solidFill>
              </a:rPr>
              <a:t>Visualize</a:t>
            </a:r>
            <a:r>
              <a:rPr lang="en-US" sz="2400" b="1" dirty="0" smtClean="0"/>
              <a:t> the Word of God, positive things, etc.</a:t>
            </a:r>
          </a:p>
          <a:p>
            <a:pPr lvl="0"/>
            <a:endParaRPr lang="en-US" sz="2400" b="1" dirty="0" smtClean="0"/>
          </a:p>
          <a:p>
            <a:pPr lvl="0"/>
            <a:r>
              <a:rPr lang="en-US" sz="2400" b="1" dirty="0" smtClean="0">
                <a:solidFill>
                  <a:srgbClr val="FFFF00"/>
                </a:solidFill>
              </a:rPr>
              <a:t>Pray</a:t>
            </a:r>
            <a:r>
              <a:rPr lang="en-US" sz="2400" b="1" dirty="0" smtClean="0"/>
              <a:t> and protect your mind – ask God for help to keep a pure mind</a:t>
            </a:r>
            <a:endParaRPr lang="en-US" sz="24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i="1" dirty="0" smtClean="0"/>
              <a:t>A, Taking Control of Your Mind—Fighting Evil Desires</a:t>
            </a:r>
            <a:endParaRPr lang="en-US" sz="2400" dirty="0" smtClean="0"/>
          </a:p>
          <a:p>
            <a:r>
              <a:rPr lang="en-US" sz="2400" b="1" dirty="0" smtClean="0"/>
              <a:t> </a:t>
            </a:r>
          </a:p>
          <a:p>
            <a:r>
              <a:rPr lang="en-US" sz="2400" b="1" dirty="0" smtClean="0">
                <a:solidFill>
                  <a:srgbClr val="FFFF00"/>
                </a:solidFill>
              </a:rPr>
              <a:t>James 1:13-16 (NKJV</a:t>
            </a:r>
            <a:r>
              <a:rPr lang="en-US" sz="2400" b="1" dirty="0" smtClean="0">
                <a:solidFill>
                  <a:srgbClr val="FFFF00"/>
                </a:solidFill>
              </a:rPr>
              <a:t>)</a:t>
            </a:r>
            <a:br>
              <a:rPr lang="en-US" sz="2400" b="1" dirty="0" smtClean="0">
                <a:solidFill>
                  <a:srgbClr val="FFFF00"/>
                </a:solidFill>
              </a:rPr>
            </a:br>
            <a:endParaRPr lang="en-US" sz="2400" dirty="0" smtClean="0">
              <a:solidFill>
                <a:srgbClr val="FFFF00"/>
              </a:solidFill>
            </a:endParaRPr>
          </a:p>
          <a:p>
            <a:r>
              <a:rPr lang="en-US" sz="2400" b="1" dirty="0" smtClean="0">
                <a:solidFill>
                  <a:srgbClr val="FFFF00"/>
                </a:solidFill>
              </a:rPr>
              <a:t>13 Let no one say when he is tempted, "I am tempted by God"; for God cannot be tempted by evil, nor does He Himself tempt anyone. </a:t>
            </a:r>
            <a:endParaRPr lang="en-US" sz="2400" dirty="0" smtClean="0">
              <a:solidFill>
                <a:srgbClr val="FFFF00"/>
              </a:solidFill>
            </a:endParaRPr>
          </a:p>
          <a:p>
            <a:r>
              <a:rPr lang="en-US" sz="2400" b="1" dirty="0" smtClean="0">
                <a:solidFill>
                  <a:srgbClr val="FFFF00"/>
                </a:solidFill>
              </a:rPr>
              <a:t>14 But each one is tempted when he is drawn away by his own desires and enticed. </a:t>
            </a:r>
            <a:endParaRPr lang="en-US" sz="2400" dirty="0" smtClean="0">
              <a:solidFill>
                <a:srgbClr val="FFFF00"/>
              </a:solidFill>
            </a:endParaRPr>
          </a:p>
          <a:p>
            <a:r>
              <a:rPr lang="en-US" sz="2400" b="1" dirty="0" smtClean="0">
                <a:solidFill>
                  <a:srgbClr val="FFFF00"/>
                </a:solidFill>
              </a:rPr>
              <a:t>15 Then, when desire has conceived, it gives birth to sin; and sin, when it is full-grown, brings forth death. </a:t>
            </a:r>
            <a:endParaRPr lang="en-US" sz="2400" dirty="0" smtClean="0">
              <a:solidFill>
                <a:srgbClr val="FFFF00"/>
              </a:solidFill>
            </a:endParaRPr>
          </a:p>
          <a:p>
            <a:r>
              <a:rPr lang="en-US" sz="2400" b="1" dirty="0" smtClean="0">
                <a:solidFill>
                  <a:srgbClr val="FFFF00"/>
                </a:solidFill>
              </a:rPr>
              <a:t>16 Do not be deceived, my beloved brethren.</a:t>
            </a:r>
            <a:endParaRPr lang="en-US" sz="2400" dirty="0">
              <a:solidFill>
                <a:srgbClr val="FFFF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i="1" dirty="0" smtClean="0"/>
              <a:t>A, Taking Control of Your Mind—Fighting Evil Desires</a:t>
            </a:r>
            <a:endParaRPr lang="en-US" sz="2400" dirty="0" smtClean="0"/>
          </a:p>
          <a:p>
            <a:r>
              <a:rPr lang="en-US" sz="2400" b="1" dirty="0" smtClean="0"/>
              <a:t> </a:t>
            </a:r>
          </a:p>
          <a:p>
            <a:r>
              <a:rPr lang="en-US" sz="2400" b="1" dirty="0" smtClean="0">
                <a:solidFill>
                  <a:srgbClr val="FFFF00"/>
                </a:solidFill>
              </a:rPr>
              <a:t>Galatians 5:24 (NKJV)</a:t>
            </a:r>
            <a:endParaRPr lang="en-US" sz="2400" dirty="0" smtClean="0">
              <a:solidFill>
                <a:srgbClr val="FFFF00"/>
              </a:solidFill>
            </a:endParaRPr>
          </a:p>
          <a:p>
            <a:r>
              <a:rPr lang="en-US" sz="2400" b="1" dirty="0" smtClean="0">
                <a:solidFill>
                  <a:srgbClr val="FFFF00"/>
                </a:solidFill>
              </a:rPr>
              <a:t>And those who are Christ's have crucified the flesh with its passions and desires.</a:t>
            </a:r>
            <a:endParaRPr lang="en-US" sz="2400" dirty="0">
              <a:solidFill>
                <a:srgbClr val="FFFF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i="1" dirty="0" smtClean="0"/>
              <a:t>A, Taking Control of Your Mind—Fighting Evil Desires</a:t>
            </a:r>
            <a:endParaRPr lang="en-US" sz="2400" dirty="0" smtClean="0"/>
          </a:p>
          <a:p>
            <a:r>
              <a:rPr lang="en-US" sz="2400" b="1" dirty="0" smtClean="0"/>
              <a:t> </a:t>
            </a:r>
          </a:p>
          <a:p>
            <a:r>
              <a:rPr lang="en-US" sz="2400" b="1" dirty="0" smtClean="0"/>
              <a:t>Whatever you feed, grows. Whatever you starve, dies. </a:t>
            </a:r>
          </a:p>
          <a:p>
            <a:endParaRPr lang="en-US" sz="2400" b="1" dirty="0" smtClean="0"/>
          </a:p>
          <a:p>
            <a:r>
              <a:rPr lang="en-US" sz="2400" b="1" dirty="0" smtClean="0"/>
              <a:t>Starve the ‘fleshly lusts’, the ungodly desires of your body and mind.</a:t>
            </a:r>
            <a:endParaRPr lang="en-US" sz="24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i="1" dirty="0" smtClean="0"/>
              <a:t>B, Taking Control of Your Mind—Fighting Demonic Darts</a:t>
            </a:r>
            <a:endParaRPr lang="en-US" sz="2400" b="1" dirty="0" smtClean="0"/>
          </a:p>
          <a:p>
            <a:r>
              <a:rPr lang="en-US" sz="2400" b="1" dirty="0" smtClean="0"/>
              <a:t> </a:t>
            </a:r>
          </a:p>
          <a:p>
            <a:r>
              <a:rPr lang="en-US" sz="2400" b="1" dirty="0" smtClean="0">
                <a:solidFill>
                  <a:srgbClr val="FFFF00"/>
                </a:solidFill>
              </a:rPr>
              <a:t>2 Corinthians </a:t>
            </a:r>
            <a:r>
              <a:rPr lang="en-US" sz="2400" b="1" dirty="0" smtClean="0">
                <a:solidFill>
                  <a:srgbClr val="FFFF00"/>
                </a:solidFill>
              </a:rPr>
              <a:t>10:4-5</a:t>
            </a:r>
          </a:p>
          <a:p>
            <a:endParaRPr lang="en-US" sz="2400" dirty="0" smtClean="0">
              <a:solidFill>
                <a:srgbClr val="FFFF00"/>
              </a:solidFill>
            </a:endParaRPr>
          </a:p>
          <a:p>
            <a:r>
              <a:rPr lang="en-US" sz="2400" b="1" dirty="0" smtClean="0">
                <a:solidFill>
                  <a:srgbClr val="FFFF00"/>
                </a:solidFill>
              </a:rPr>
              <a:t>For the weapons of our warfare are not carnal but mighty in God for pulling down strongholds, casting down arguments and every high thing that exalts itself against the knowledge of God, bringing every thought into captivity to the obedience of Christ,</a:t>
            </a:r>
            <a:endParaRPr lang="en-US" sz="2400" dirty="0" smtClean="0">
              <a:solidFill>
                <a:srgbClr val="FFFF00"/>
              </a:solidFill>
            </a:endParaRPr>
          </a:p>
          <a:p>
            <a:r>
              <a:rPr lang="en-US" sz="2400" b="1" dirty="0" smtClean="0"/>
              <a:t> </a:t>
            </a:r>
            <a:endParaRPr lang="en-US" sz="24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i="1" dirty="0" smtClean="0"/>
              <a:t>B, Taking Control of Your Mind—Fighting Demonic Darts</a:t>
            </a:r>
            <a:endParaRPr lang="en-US" sz="2400" b="1" dirty="0" smtClean="0"/>
          </a:p>
          <a:p>
            <a:r>
              <a:rPr lang="en-US" sz="2400" b="1" dirty="0" smtClean="0"/>
              <a:t> </a:t>
            </a:r>
          </a:p>
          <a:p>
            <a:pPr lvl="0">
              <a:buFont typeface="Wingdings" pitchFamily="2" charset="2"/>
              <a:buChar char="ü"/>
            </a:pPr>
            <a:r>
              <a:rPr lang="en-US" sz="2400" b="1" dirty="0" smtClean="0"/>
              <a:t>Understand your mind is yours.</a:t>
            </a:r>
          </a:p>
          <a:p>
            <a:pPr lvl="0"/>
            <a:endParaRPr lang="en-US" sz="2400" b="1" dirty="0" smtClean="0"/>
          </a:p>
          <a:p>
            <a:pPr lvl="0">
              <a:buFont typeface="Wingdings" pitchFamily="2" charset="2"/>
              <a:buChar char="ü"/>
            </a:pPr>
            <a:r>
              <a:rPr lang="en-US" sz="2400" b="1" dirty="0" smtClean="0"/>
              <a:t>Judge or evaluate every thought, every reasoning and every imagination in the light of Scripture. Discern, Discipline and Deal with every thought.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i="1" dirty="0" smtClean="0"/>
              <a:t>B, Taking Control of Your Mind—Fighting Demonic Darts</a:t>
            </a:r>
            <a:endParaRPr lang="en-US" sz="2400" b="1" dirty="0" smtClean="0"/>
          </a:p>
          <a:p>
            <a:r>
              <a:rPr lang="en-US" sz="2400" b="1" dirty="0" smtClean="0"/>
              <a:t> </a:t>
            </a:r>
          </a:p>
          <a:p>
            <a:pPr lvl="0">
              <a:buFont typeface="Wingdings" pitchFamily="2" charset="2"/>
              <a:buChar char="ü"/>
            </a:pPr>
            <a:r>
              <a:rPr lang="en-US" sz="2400" b="1" dirty="0" smtClean="0"/>
              <a:t>Speak the Word into your own mind. For every negative thought you may need ten positive thoughts to get rid of it.</a:t>
            </a:r>
          </a:p>
          <a:p>
            <a:pPr lvl="0"/>
            <a:endParaRPr lang="en-US" sz="2400" b="1" dirty="0" smtClean="0"/>
          </a:p>
          <a:p>
            <a:pPr lvl="0">
              <a:buFont typeface="Wingdings" pitchFamily="2" charset="2"/>
              <a:buChar char="ü"/>
            </a:pPr>
            <a:r>
              <a:rPr lang="en-US" sz="2400" b="1" dirty="0" smtClean="0"/>
              <a:t>Paint new pictures in your mind. Create new pictures and imaginations based on the Word of God, concerning every area of your life. </a:t>
            </a:r>
            <a:endParaRPr lang="en-US" sz="24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i="1" dirty="0" smtClean="0"/>
              <a:t>C, Taking Control of Your Mind-Fighting Negative Words That People Speak</a:t>
            </a:r>
            <a:endParaRPr lang="en-US" sz="2400" b="1" dirty="0" smtClean="0"/>
          </a:p>
          <a:p>
            <a:r>
              <a:rPr lang="en-US" sz="2400" b="1" dirty="0" smtClean="0"/>
              <a:t>  </a:t>
            </a:r>
          </a:p>
          <a:p>
            <a:pPr lvl="0"/>
            <a:r>
              <a:rPr lang="en-US" sz="2400" b="1" dirty="0" smtClean="0"/>
              <a:t>We must develop the ability to receive or reject what people say.</a:t>
            </a:r>
          </a:p>
          <a:p>
            <a:pPr lvl="0"/>
            <a:endParaRPr lang="en-US" sz="2400" b="1" dirty="0" smtClean="0"/>
          </a:p>
          <a:p>
            <a:pPr lvl="0"/>
            <a:r>
              <a:rPr lang="en-US" sz="2400" b="1" dirty="0" smtClean="0"/>
              <a:t>Words that people speak can either bless or hurt our mind, will and emotions.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i="1" dirty="0" smtClean="0"/>
              <a:t>C, Taking Control of Your Mind-Fighting Negative Words That People Speak</a:t>
            </a:r>
            <a:endParaRPr lang="en-US" sz="2400" b="1" dirty="0" smtClean="0"/>
          </a:p>
          <a:p>
            <a:r>
              <a:rPr lang="en-US" sz="2400" b="1" dirty="0" smtClean="0"/>
              <a:t>  </a:t>
            </a:r>
          </a:p>
          <a:p>
            <a:pPr lvl="0"/>
            <a:r>
              <a:rPr lang="en-US" sz="2400" b="1" dirty="0" smtClean="0"/>
              <a:t>Counteract negative words that people speak, with what God has already spoken about you. </a:t>
            </a:r>
            <a:r>
              <a:rPr lang="en-US" sz="2400" b="1" dirty="0" smtClean="0">
                <a:solidFill>
                  <a:srgbClr val="FFFF00"/>
                </a:solidFill>
              </a:rPr>
              <a:t>“I am who God says I am, I can do what God says I can do, I will become everything God has promised!”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i="1" dirty="0" smtClean="0"/>
              <a:t>C, Taking Control of Your Mind-Fighting Negative Words That People Speak</a:t>
            </a:r>
            <a:endParaRPr lang="en-US" sz="2400" b="1" dirty="0" smtClean="0"/>
          </a:p>
          <a:p>
            <a:r>
              <a:rPr lang="en-US" sz="2400" b="1" dirty="0" smtClean="0"/>
              <a:t>  </a:t>
            </a:r>
          </a:p>
          <a:p>
            <a:pPr lvl="0"/>
            <a:r>
              <a:rPr lang="en-US" sz="2400" b="1" dirty="0" smtClean="0"/>
              <a:t>Receive healing from God for emotional hurts and wounds that have come through traumatic or unpleasant experiences.</a:t>
            </a:r>
            <a:endParaRPr lang="en-US" sz="2400" b="1" dirty="0"/>
          </a:p>
        </p:txBody>
      </p:sp>
      <p:pic>
        <p:nvPicPr>
          <p:cNvPr id="7" name="Picture 6" descr="thoughts-lonely.jpg"/>
          <p:cNvPicPr>
            <a:picLocks noChangeAspect="1"/>
          </p:cNvPicPr>
          <p:nvPr/>
        </p:nvPicPr>
        <p:blipFill>
          <a:blip r:embed="rId4" cstate="print"/>
          <a:stretch>
            <a:fillRect/>
          </a:stretch>
        </p:blipFill>
        <p:spPr>
          <a:xfrm>
            <a:off x="4800600" y="3657600"/>
            <a:ext cx="1809750" cy="2533650"/>
          </a:xfrm>
          <a:prstGeom prst="rect">
            <a:avLst/>
          </a:prstGeom>
          <a:effectLst>
            <a:softEdge rad="1270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676400"/>
            <a:ext cx="6705600" cy="50292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u="sng" dirty="0" smtClean="0"/>
              <a:t>Why Our mind is important</a:t>
            </a:r>
          </a:p>
          <a:p>
            <a:endParaRPr lang="en-US" sz="2800" dirty="0" smtClean="0"/>
          </a:p>
          <a:p>
            <a:pPr lvl="0">
              <a:buFont typeface="Wingdings" pitchFamily="2" charset="2"/>
              <a:buChar char="ü"/>
            </a:pPr>
            <a:r>
              <a:rPr lang="en-US" sz="2800" dirty="0" smtClean="0"/>
              <a:t>Our thoughts determine our actions. Actions develop into behavior. Behavior forms lifestyle</a:t>
            </a:r>
            <a:r>
              <a:rPr lang="en-US" sz="2800" dirty="0" smtClean="0"/>
              <a:t>.</a:t>
            </a:r>
            <a:br>
              <a:rPr lang="en-US" sz="2800" dirty="0" smtClean="0"/>
            </a:br>
            <a:endParaRPr lang="en-US" sz="2800" dirty="0" smtClean="0"/>
          </a:p>
          <a:p>
            <a:pPr lvl="0">
              <a:buFont typeface="Wingdings" pitchFamily="2" charset="2"/>
              <a:buChar char="ü"/>
            </a:pPr>
            <a:r>
              <a:rPr lang="en-US" sz="2800" dirty="0" smtClean="0"/>
              <a:t>Our thoughts affect our emotions/moods/feelings. Our emotions affect our spiritual, mental and physical states</a:t>
            </a:r>
            <a:r>
              <a:rPr lang="en-US" sz="2800" dirty="0" smtClean="0"/>
              <a:t>.</a:t>
            </a:r>
            <a:br>
              <a:rPr lang="en-US" sz="2800" dirty="0" smtClean="0"/>
            </a:br>
            <a:endParaRPr lang="en-US" sz="2800" dirty="0" smtClean="0"/>
          </a:p>
          <a:p>
            <a:pPr lvl="0">
              <a:buFont typeface="Wingdings" pitchFamily="2" charset="2"/>
              <a:buChar char="ü"/>
            </a:pPr>
            <a:r>
              <a:rPr lang="en-US" sz="2800" dirty="0" smtClean="0"/>
              <a:t>Our imaginations can either energize or impair us.</a:t>
            </a:r>
          </a:p>
          <a:p>
            <a:pPr algn="ctr"/>
            <a:endParaRPr lang="en-US" sz="2800"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i="1" dirty="0" smtClean="0"/>
              <a:t>C, Taking Control of Your Mind-Fighting Negative Words That People Speak</a:t>
            </a:r>
            <a:endParaRPr lang="en-US" sz="2400" b="1" dirty="0" smtClean="0"/>
          </a:p>
          <a:p>
            <a:r>
              <a:rPr lang="en-US" sz="2400" b="1" dirty="0" smtClean="0"/>
              <a:t>  </a:t>
            </a:r>
          </a:p>
          <a:p>
            <a:r>
              <a:rPr lang="en-US" sz="2400" b="1" dirty="0" smtClean="0">
                <a:solidFill>
                  <a:srgbClr val="FFFF00"/>
                </a:solidFill>
              </a:rPr>
              <a:t>Psalm 23:3</a:t>
            </a:r>
          </a:p>
          <a:p>
            <a:r>
              <a:rPr lang="en-US" sz="2400" b="1" dirty="0" smtClean="0">
                <a:solidFill>
                  <a:srgbClr val="FFFF00"/>
                </a:solidFill>
              </a:rPr>
              <a:t>He restores my soul;</a:t>
            </a:r>
          </a:p>
        </p:txBody>
      </p:sp>
      <p:pic>
        <p:nvPicPr>
          <p:cNvPr id="7" name="Picture 6" descr="thoughts-lonely.jpg"/>
          <p:cNvPicPr>
            <a:picLocks noChangeAspect="1"/>
          </p:cNvPicPr>
          <p:nvPr/>
        </p:nvPicPr>
        <p:blipFill>
          <a:blip r:embed="rId4" cstate="print"/>
          <a:stretch>
            <a:fillRect/>
          </a:stretch>
        </p:blipFill>
        <p:spPr>
          <a:xfrm>
            <a:off x="4800600" y="3657600"/>
            <a:ext cx="1809750" cy="2533650"/>
          </a:xfrm>
          <a:prstGeom prst="rect">
            <a:avLst/>
          </a:prstGeom>
          <a:effectLst>
            <a:softEdge rad="127000"/>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i="1" dirty="0" smtClean="0"/>
              <a:t>D, Taking Control of Your Mind-Overcoming Fear, Worry &amp; Anxiety</a:t>
            </a:r>
            <a:endParaRPr lang="en-US" sz="2400" dirty="0" smtClean="0"/>
          </a:p>
          <a:p>
            <a:r>
              <a:rPr lang="en-US" sz="2400" dirty="0" smtClean="0"/>
              <a:t> </a:t>
            </a:r>
          </a:p>
          <a:p>
            <a:r>
              <a:rPr lang="en-US" sz="2400" b="1" dirty="0" smtClean="0">
                <a:solidFill>
                  <a:srgbClr val="FFFF00"/>
                </a:solidFill>
              </a:rPr>
              <a:t>Isaiah 26:3  </a:t>
            </a:r>
          </a:p>
          <a:p>
            <a:r>
              <a:rPr lang="en-US" sz="2400" b="1" dirty="0" smtClean="0">
                <a:solidFill>
                  <a:srgbClr val="FFFF00"/>
                </a:solidFill>
              </a:rPr>
              <a:t>You will keep him in perfect peace, Whose mind is stayed on You, Because he trusts in You.</a:t>
            </a:r>
          </a:p>
          <a:p>
            <a:endParaRPr lang="en-US" sz="2400" dirty="0" smtClean="0"/>
          </a:p>
          <a:p>
            <a:r>
              <a:rPr lang="en-US" sz="2400" dirty="0" smtClean="0"/>
              <a:t> </a:t>
            </a:r>
            <a:endParaRPr lang="en-US" sz="2400" dirty="0"/>
          </a:p>
        </p:txBody>
      </p:sp>
      <p:pic>
        <p:nvPicPr>
          <p:cNvPr id="10" name="Picture 9" descr="thought-sculpture.jpg"/>
          <p:cNvPicPr>
            <a:picLocks noChangeAspect="1"/>
          </p:cNvPicPr>
          <p:nvPr/>
        </p:nvPicPr>
        <p:blipFill>
          <a:blip r:embed="rId4" cstate="print"/>
          <a:stretch>
            <a:fillRect/>
          </a:stretch>
        </p:blipFill>
        <p:spPr>
          <a:xfrm>
            <a:off x="4876800" y="3857625"/>
            <a:ext cx="1800225" cy="2543175"/>
          </a:xfrm>
          <a:prstGeom prst="rect">
            <a:avLst/>
          </a:prstGeom>
          <a:effectLst>
            <a:softEdge rad="127000"/>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i="1" dirty="0" smtClean="0"/>
              <a:t>D, Taking Control of Your Mind-Overcoming Fear, Worry &amp; Anxiety</a:t>
            </a:r>
            <a:endParaRPr lang="en-US" sz="2400" dirty="0" smtClean="0"/>
          </a:p>
          <a:p>
            <a:r>
              <a:rPr lang="en-US" sz="2400" dirty="0" smtClean="0"/>
              <a:t>  </a:t>
            </a:r>
          </a:p>
          <a:p>
            <a:r>
              <a:rPr lang="en-US" sz="2400" b="1" dirty="0" smtClean="0"/>
              <a:t>To walk in perfect peace you must discipline </a:t>
            </a:r>
            <a:r>
              <a:rPr lang="en-US" sz="2400" b="1" dirty="0" smtClean="0"/>
              <a:t>your </a:t>
            </a:r>
            <a:r>
              <a:rPr lang="en-US" sz="2400" b="1" dirty="0" smtClean="0"/>
              <a:t>mind </a:t>
            </a:r>
            <a:r>
              <a:rPr lang="en-US" sz="2400" b="1" dirty="0" smtClean="0"/>
              <a:t>to rest, rely on the Lord.  </a:t>
            </a:r>
          </a:p>
          <a:p>
            <a:endParaRPr lang="en-US" sz="2400" b="1" dirty="0" smtClean="0"/>
          </a:p>
          <a:p>
            <a:r>
              <a:rPr lang="en-US" sz="2400" b="1" dirty="0" smtClean="0"/>
              <a:t>You must maintain thoughts that </a:t>
            </a:r>
          </a:p>
          <a:p>
            <a:r>
              <a:rPr lang="en-US" sz="2400" b="1" dirty="0" smtClean="0"/>
              <a:t>express your dependence on the </a:t>
            </a:r>
          </a:p>
          <a:p>
            <a:r>
              <a:rPr lang="en-US" sz="2400" b="1" dirty="0" smtClean="0"/>
              <a:t>Lord and on outcomes resulting </a:t>
            </a:r>
          </a:p>
          <a:p>
            <a:r>
              <a:rPr lang="en-US" sz="2400" b="1" dirty="0" smtClean="0"/>
              <a:t>from your dependence on the Lord. </a:t>
            </a:r>
          </a:p>
          <a:p>
            <a:r>
              <a:rPr lang="en-US" sz="2400" dirty="0" smtClean="0"/>
              <a:t> </a:t>
            </a:r>
            <a:endParaRPr lang="en-US" sz="2400" dirty="0"/>
          </a:p>
        </p:txBody>
      </p:sp>
      <p:pic>
        <p:nvPicPr>
          <p:cNvPr id="10" name="Picture 9" descr="thought-sculpture.jpg"/>
          <p:cNvPicPr>
            <a:picLocks noChangeAspect="1"/>
          </p:cNvPicPr>
          <p:nvPr/>
        </p:nvPicPr>
        <p:blipFill>
          <a:blip r:embed="rId4" cstate="print"/>
          <a:stretch>
            <a:fillRect/>
          </a:stretch>
        </p:blipFill>
        <p:spPr>
          <a:xfrm>
            <a:off x="4953000" y="3933825"/>
            <a:ext cx="1800225" cy="2543175"/>
          </a:xfrm>
          <a:prstGeom prst="rect">
            <a:avLst/>
          </a:prstGeom>
          <a:effectLst>
            <a:softEdge rad="127000"/>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i="1" dirty="0" smtClean="0"/>
              <a:t>D, Taking Control of Your Mind-Overcoming Fear, Worry &amp; Anxiety</a:t>
            </a:r>
            <a:endParaRPr lang="en-US" sz="2400" dirty="0" smtClean="0"/>
          </a:p>
          <a:p>
            <a:r>
              <a:rPr lang="en-US" sz="2400" dirty="0" smtClean="0"/>
              <a:t>  </a:t>
            </a:r>
          </a:p>
          <a:p>
            <a:r>
              <a:rPr lang="en-US" sz="2400" b="1" dirty="0" smtClean="0">
                <a:solidFill>
                  <a:srgbClr val="FFFF00"/>
                </a:solidFill>
              </a:rPr>
              <a:t> Philippians 4:6,7</a:t>
            </a:r>
          </a:p>
          <a:p>
            <a:r>
              <a:rPr lang="en-US" sz="2400" b="1" dirty="0" smtClean="0">
                <a:solidFill>
                  <a:srgbClr val="FFFF00"/>
                </a:solidFill>
              </a:rPr>
              <a:t>Be anxious for nothing, but in everything by prayer and supplication, with thanksgiving, let your requests be made known to God; </a:t>
            </a:r>
          </a:p>
          <a:p>
            <a:r>
              <a:rPr lang="en-US" sz="2400" b="1" dirty="0" smtClean="0">
                <a:solidFill>
                  <a:srgbClr val="FFFF00"/>
                </a:solidFill>
              </a:rPr>
              <a:t>and the peace of God, which </a:t>
            </a:r>
          </a:p>
          <a:p>
            <a:r>
              <a:rPr lang="en-US" sz="2400" b="1" dirty="0" smtClean="0">
                <a:solidFill>
                  <a:srgbClr val="FFFF00"/>
                </a:solidFill>
              </a:rPr>
              <a:t>surpasses all understanding, will </a:t>
            </a:r>
          </a:p>
          <a:p>
            <a:r>
              <a:rPr lang="en-US" sz="2400" b="1" dirty="0" smtClean="0">
                <a:solidFill>
                  <a:srgbClr val="FFFF00"/>
                </a:solidFill>
              </a:rPr>
              <a:t>guard your hearts and minds </a:t>
            </a:r>
          </a:p>
          <a:p>
            <a:r>
              <a:rPr lang="en-US" sz="2400" b="1" dirty="0" smtClean="0">
                <a:solidFill>
                  <a:srgbClr val="FFFF00"/>
                </a:solidFill>
              </a:rPr>
              <a:t>through Christ Jesus.</a:t>
            </a:r>
            <a:endParaRPr lang="en-US" sz="2400" b="1" dirty="0">
              <a:solidFill>
                <a:srgbClr val="FFFF00"/>
              </a:solidFill>
            </a:endParaRPr>
          </a:p>
        </p:txBody>
      </p:sp>
      <p:pic>
        <p:nvPicPr>
          <p:cNvPr id="10" name="Picture 9" descr="thought-sculpture.jpg"/>
          <p:cNvPicPr>
            <a:picLocks noChangeAspect="1"/>
          </p:cNvPicPr>
          <p:nvPr/>
        </p:nvPicPr>
        <p:blipFill>
          <a:blip r:embed="rId4" cstate="print"/>
          <a:stretch>
            <a:fillRect/>
          </a:stretch>
        </p:blipFill>
        <p:spPr>
          <a:xfrm>
            <a:off x="4953000" y="3810000"/>
            <a:ext cx="1800225" cy="2543175"/>
          </a:xfrm>
          <a:prstGeom prst="rect">
            <a:avLst/>
          </a:prstGeom>
          <a:effectLst>
            <a:softEdge rad="127000"/>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i="1" dirty="0" smtClean="0"/>
              <a:t>D, Taking Control of Your Mind-Overcoming Fear, Worry &amp; Anxiety</a:t>
            </a:r>
            <a:endParaRPr lang="en-US" sz="2400" dirty="0" smtClean="0"/>
          </a:p>
          <a:p>
            <a:r>
              <a:rPr lang="en-US" sz="2400" dirty="0" smtClean="0"/>
              <a:t>  </a:t>
            </a:r>
          </a:p>
          <a:p>
            <a:r>
              <a:rPr lang="en-US" sz="2400" dirty="0" smtClean="0"/>
              <a:t> </a:t>
            </a:r>
          </a:p>
          <a:p>
            <a:r>
              <a:rPr lang="en-US" sz="2400" b="1" dirty="0" smtClean="0"/>
              <a:t>Through prayer you can exchange your anxieties for His peace that will garrison your heart and mind. </a:t>
            </a:r>
          </a:p>
          <a:p>
            <a:endParaRPr lang="en-US" sz="2400" b="1" dirty="0" smtClean="0"/>
          </a:p>
          <a:p>
            <a:r>
              <a:rPr lang="en-US" sz="2400" b="1" dirty="0" smtClean="0"/>
              <a:t>You can lay your burdens down at His feet through prayer. Pause, pray and exchange your worries for His peace.</a:t>
            </a:r>
            <a:endParaRPr lang="en-US" sz="24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i="1" dirty="0" smtClean="0"/>
              <a:t>E, Taking Control of Your Mind - Pulling Down Strongholds</a:t>
            </a:r>
            <a:endParaRPr lang="en-US" sz="2400" b="1" dirty="0" smtClean="0"/>
          </a:p>
          <a:p>
            <a:r>
              <a:rPr lang="en-US" sz="2400" b="1" dirty="0" smtClean="0"/>
              <a:t> </a:t>
            </a:r>
          </a:p>
          <a:p>
            <a:r>
              <a:rPr lang="en-US" sz="2400" b="1" dirty="0" smtClean="0"/>
              <a:t> </a:t>
            </a:r>
          </a:p>
          <a:p>
            <a:r>
              <a:rPr lang="en-US" sz="2400" b="1" dirty="0" smtClean="0"/>
              <a:t>Pulling down strongholds needs a bit more work. </a:t>
            </a:r>
          </a:p>
          <a:p>
            <a:endParaRPr lang="en-US" sz="2400" b="1" dirty="0" smtClean="0"/>
          </a:p>
          <a:p>
            <a:r>
              <a:rPr lang="en-US" sz="2400" b="1" dirty="0" smtClean="0"/>
              <a:t>Thoughts, arguments and imaginations come and go through the mind everyday. But strongholds have been built over a period of time. </a:t>
            </a:r>
            <a:endParaRPr lang="en-US" sz="2400"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i="1" dirty="0" smtClean="0"/>
              <a:t>E, Taking Control of Your Mind - Pulling Down Strongholds</a:t>
            </a:r>
            <a:endParaRPr lang="en-US" sz="2400" b="1" dirty="0" smtClean="0"/>
          </a:p>
          <a:p>
            <a:r>
              <a:rPr lang="en-US" sz="2400" b="1" dirty="0" smtClean="0"/>
              <a:t> </a:t>
            </a:r>
          </a:p>
          <a:p>
            <a:r>
              <a:rPr lang="en-US" sz="2400" b="1" dirty="0" smtClean="0"/>
              <a:t> </a:t>
            </a:r>
          </a:p>
          <a:p>
            <a:pPr lvl="0"/>
            <a:r>
              <a:rPr lang="en-US" sz="2400" b="1" dirty="0" smtClean="0"/>
              <a:t>Repent. Repentance simply means a change in your thinking. Start thinking differently. Submit that area to God.  </a:t>
            </a:r>
          </a:p>
          <a:p>
            <a:pPr lvl="0"/>
            <a:endParaRPr lang="en-US" sz="2400" b="1" dirty="0" smtClean="0"/>
          </a:p>
          <a:p>
            <a:pPr lvl="0"/>
            <a:r>
              <a:rPr lang="en-US" sz="2400" b="1" dirty="0" smtClean="0"/>
              <a:t>Reject (Resist) corresponding demonic spirits that </a:t>
            </a:r>
          </a:p>
          <a:p>
            <a:pPr lvl="0"/>
            <a:r>
              <a:rPr lang="en-US" sz="2400" b="1" dirty="0" smtClean="0"/>
              <a:t>may have gained entrance. 23:29).</a:t>
            </a:r>
            <a:endParaRPr lang="en-US" sz="2400"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i="1" dirty="0" smtClean="0"/>
              <a:t>E, Taking Control of Your Mind - Pulling Down Strongholds</a:t>
            </a:r>
            <a:endParaRPr lang="en-US" sz="2400" b="1" dirty="0" smtClean="0"/>
          </a:p>
          <a:p>
            <a:r>
              <a:rPr lang="en-US" sz="2400" b="1" dirty="0" smtClean="0"/>
              <a:t> </a:t>
            </a:r>
          </a:p>
          <a:p>
            <a:pPr lvl="0"/>
            <a:r>
              <a:rPr lang="en-US" sz="2400" b="1" dirty="0" smtClean="0"/>
              <a:t>Renounce every activity that would have opened doors to demonic influences.</a:t>
            </a:r>
          </a:p>
          <a:p>
            <a:pPr lvl="0"/>
            <a:endParaRPr lang="en-US" sz="2400" b="1" dirty="0" smtClean="0"/>
          </a:p>
          <a:p>
            <a:pPr lvl="0"/>
            <a:r>
              <a:rPr lang="en-US" sz="2400" b="1" dirty="0" smtClean="0"/>
              <a:t>Remove the bricks. A stronghold is a ‘house’ made up of thoughts. Each one of these bricks that are built in the stronghold has to be dislocated and removed with the Word. God’s Word is like a hammer that breaks them down (Jeremiah 23:29).</a:t>
            </a:r>
            <a:endParaRPr lang="en-US" sz="2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676400"/>
            <a:ext cx="6705600" cy="50292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u="sng" dirty="0" smtClean="0"/>
              <a:t>Some Mind Problems</a:t>
            </a:r>
            <a:endParaRPr lang="en-US" sz="2800" dirty="0" smtClean="0"/>
          </a:p>
          <a:p>
            <a:pPr lvl="0">
              <a:buFont typeface="Wingdings" pitchFamily="2" charset="2"/>
              <a:buChar char="v"/>
            </a:pPr>
            <a:r>
              <a:rPr lang="en-US" sz="2800" dirty="0" smtClean="0"/>
              <a:t>Fear </a:t>
            </a:r>
          </a:p>
          <a:p>
            <a:pPr lvl="0">
              <a:buFont typeface="Wingdings" pitchFamily="2" charset="2"/>
              <a:buChar char="v"/>
            </a:pPr>
            <a:r>
              <a:rPr lang="en-US" sz="2800" dirty="0" smtClean="0"/>
              <a:t>Lack of concentration</a:t>
            </a:r>
          </a:p>
          <a:p>
            <a:pPr lvl="0">
              <a:buFont typeface="Wingdings" pitchFamily="2" charset="2"/>
              <a:buChar char="v"/>
            </a:pPr>
            <a:r>
              <a:rPr lang="en-US" sz="2800" dirty="0" smtClean="0"/>
              <a:t>Confusions </a:t>
            </a:r>
          </a:p>
          <a:p>
            <a:pPr lvl="0">
              <a:buFont typeface="Wingdings" pitchFamily="2" charset="2"/>
              <a:buChar char="v"/>
            </a:pPr>
            <a:r>
              <a:rPr lang="en-US" sz="2800" dirty="0" smtClean="0"/>
              <a:t>Poor self-image (low self esteem)</a:t>
            </a:r>
          </a:p>
          <a:p>
            <a:pPr lvl="0">
              <a:buFont typeface="Wingdings" pitchFamily="2" charset="2"/>
              <a:buChar char="v"/>
            </a:pPr>
            <a:r>
              <a:rPr lang="en-US" sz="2800" dirty="0" smtClean="0"/>
              <a:t>Denial, Deceptions and Incorrect </a:t>
            </a:r>
            <a:r>
              <a:rPr lang="en-US" sz="2800" dirty="0" err="1" smtClean="0"/>
              <a:t>reasonings</a:t>
            </a:r>
            <a:endParaRPr lang="en-US" sz="2800" dirty="0" smtClean="0"/>
          </a:p>
          <a:p>
            <a:pPr lvl="0">
              <a:buFont typeface="Wingdings" pitchFamily="2" charset="2"/>
              <a:buChar char="v"/>
            </a:pPr>
            <a:r>
              <a:rPr lang="en-US" sz="2800" dirty="0" smtClean="0"/>
              <a:t>Strongholds leading to compulsive behavior</a:t>
            </a:r>
          </a:p>
          <a:p>
            <a:pPr lvl="0">
              <a:buFont typeface="Wingdings" pitchFamily="2" charset="2"/>
              <a:buChar char="v"/>
            </a:pPr>
            <a:r>
              <a:rPr lang="en-US" sz="2800" dirty="0" smtClean="0"/>
              <a:t>Diseases of the mind—depression, mania, schizophrenia, etc.</a:t>
            </a:r>
            <a:endParaRPr lang="en-US" sz="28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2362200"/>
            <a:ext cx="6705600" cy="22860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800" b="1" u="sng" dirty="0" smtClean="0"/>
              <a:t>Demonic Darts</a:t>
            </a:r>
            <a:endParaRPr lang="en-US" sz="2800" dirty="0" smtClean="0"/>
          </a:p>
          <a:p>
            <a:pPr marL="514350" indent="-514350">
              <a:buAutoNum type="alphaLcParenR"/>
            </a:pPr>
            <a:r>
              <a:rPr lang="en-US" sz="2800" dirty="0" smtClean="0"/>
              <a:t>Deceptions </a:t>
            </a:r>
            <a:endParaRPr lang="en-US" sz="2800" dirty="0" smtClean="0"/>
          </a:p>
          <a:p>
            <a:pPr marL="514350" indent="-514350">
              <a:buAutoNum type="alphaLcParenR"/>
            </a:pPr>
            <a:r>
              <a:rPr lang="en-US" sz="2800" dirty="0" smtClean="0"/>
              <a:t>Accusations </a:t>
            </a:r>
            <a:endParaRPr lang="en-US" sz="2800" dirty="0" smtClean="0"/>
          </a:p>
          <a:p>
            <a:pPr marL="514350" indent="-514350">
              <a:buAutoNum type="alphaLcParenR"/>
            </a:pPr>
            <a:r>
              <a:rPr lang="en-US" sz="2800" dirty="0" smtClean="0"/>
              <a:t>Temptations</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800" b="1" u="sng" dirty="0" smtClean="0"/>
              <a:t>The Process of </a:t>
            </a:r>
            <a:r>
              <a:rPr lang="en-US" sz="2800" b="1" u="sng" dirty="0" smtClean="0"/>
              <a:t>Temptation</a:t>
            </a:r>
            <a:br>
              <a:rPr lang="en-US" sz="2800" b="1" u="sng" dirty="0" smtClean="0"/>
            </a:br>
            <a:endParaRPr lang="en-US" sz="2800" b="1" dirty="0" smtClean="0"/>
          </a:p>
          <a:p>
            <a:r>
              <a:rPr lang="en-US" sz="2800" b="1" dirty="0" smtClean="0"/>
              <a:t>Thought </a:t>
            </a:r>
          </a:p>
          <a:p>
            <a:pPr>
              <a:buFont typeface="Wingdings" pitchFamily="2" charset="2"/>
              <a:buChar char="à"/>
            </a:pPr>
            <a:r>
              <a:rPr lang="en-US" sz="2800" b="1" dirty="0" smtClean="0"/>
              <a:t> Imagination </a:t>
            </a:r>
          </a:p>
          <a:p>
            <a:pPr>
              <a:buFont typeface="Wingdings" pitchFamily="2" charset="2"/>
              <a:buChar char="à"/>
            </a:pPr>
            <a:r>
              <a:rPr lang="en-US" sz="2800" b="1" dirty="0" smtClean="0"/>
              <a:t> Affects emotions, weakens will </a:t>
            </a:r>
          </a:p>
          <a:p>
            <a:pPr>
              <a:buFont typeface="Wingdings" pitchFamily="2" charset="2"/>
              <a:buChar char="à"/>
            </a:pPr>
            <a:r>
              <a:rPr lang="en-US" sz="2800" b="1" dirty="0" smtClean="0"/>
              <a:t> Influences </a:t>
            </a:r>
            <a:r>
              <a:rPr lang="en-US" sz="2800" b="1" dirty="0" smtClean="0"/>
              <a:t>action </a:t>
            </a:r>
            <a:endParaRPr lang="en-US" sz="2800" b="1" dirty="0" smtClean="0"/>
          </a:p>
          <a:p>
            <a:pPr>
              <a:buFont typeface="Wingdings" pitchFamily="2" charset="2"/>
              <a:buChar char="à"/>
            </a:pPr>
            <a:r>
              <a:rPr lang="en-US" sz="2800" b="1" dirty="0" smtClean="0"/>
              <a:t> Reasonings that defend the action </a:t>
            </a:r>
          </a:p>
          <a:p>
            <a:pPr>
              <a:buFont typeface="Wingdings" pitchFamily="2" charset="2"/>
              <a:buChar char="à"/>
            </a:pPr>
            <a:r>
              <a:rPr lang="en-US" sz="2800" b="1" dirty="0" smtClean="0"/>
              <a:t> Accepted practice </a:t>
            </a:r>
          </a:p>
          <a:p>
            <a:pPr>
              <a:buFont typeface="Wingdings" pitchFamily="2" charset="2"/>
              <a:buChar char="à"/>
            </a:pPr>
            <a:r>
              <a:rPr lang="en-US" sz="2800" b="1" dirty="0" smtClean="0"/>
              <a:t> Stronghold of the mind</a:t>
            </a:r>
            <a:endParaRPr lang="en-US" sz="28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800" b="1" u="sng" dirty="0" smtClean="0"/>
              <a:t>Taking Action in the Mind</a:t>
            </a:r>
            <a:endParaRPr lang="en-US" sz="2800" b="1" dirty="0" smtClean="0"/>
          </a:p>
          <a:p>
            <a:r>
              <a:rPr lang="en-US" sz="2800" b="1" dirty="0" smtClean="0"/>
              <a:t> </a:t>
            </a:r>
          </a:p>
          <a:p>
            <a:r>
              <a:rPr lang="en-US" sz="2400" b="1" dirty="0" smtClean="0">
                <a:solidFill>
                  <a:srgbClr val="FFFF00"/>
                </a:solidFill>
              </a:rPr>
              <a:t>1 Peter 1:13</a:t>
            </a:r>
          </a:p>
          <a:p>
            <a:r>
              <a:rPr lang="en-US" sz="2400" b="1" dirty="0" smtClean="0">
                <a:solidFill>
                  <a:srgbClr val="FFFF00"/>
                </a:solidFill>
              </a:rPr>
              <a:t>“So roll up your sleeves, put your mind in gear,...”</a:t>
            </a:r>
            <a:endParaRPr lang="en-US" sz="2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u="sng" dirty="0" smtClean="0"/>
              <a:t>Taking Action in the Mind</a:t>
            </a:r>
            <a:endParaRPr lang="en-US" sz="2400" b="1" dirty="0" smtClean="0"/>
          </a:p>
          <a:p>
            <a:r>
              <a:rPr lang="en-US" sz="2400" b="1" dirty="0" smtClean="0"/>
              <a:t> </a:t>
            </a:r>
          </a:p>
          <a:p>
            <a:pPr lvl="0"/>
            <a:r>
              <a:rPr lang="en-US" sz="2400" b="1" dirty="0" smtClean="0"/>
              <a:t>Take control of your mind. Your mind is your business.</a:t>
            </a:r>
          </a:p>
          <a:p>
            <a:pPr lvl="1"/>
            <a:endParaRPr lang="en-US" sz="2400" b="1" dirty="0" smtClean="0"/>
          </a:p>
          <a:p>
            <a:pPr lvl="1"/>
            <a:r>
              <a:rPr lang="en-US" sz="2400" b="1" dirty="0" smtClean="0"/>
              <a:t>My mind is mine.</a:t>
            </a:r>
          </a:p>
          <a:p>
            <a:pPr lvl="1"/>
            <a:endParaRPr lang="en-US" sz="2400" b="1" dirty="0" smtClean="0"/>
          </a:p>
          <a:p>
            <a:pPr lvl="1"/>
            <a:r>
              <a:rPr lang="en-US" sz="2400" b="1" dirty="0" smtClean="0"/>
              <a:t>I will decide what thoughts </a:t>
            </a:r>
          </a:p>
          <a:p>
            <a:pPr lvl="1"/>
            <a:r>
              <a:rPr lang="en-US" sz="2400" b="1" dirty="0" smtClean="0"/>
              <a:t>should go on in my mind.</a:t>
            </a:r>
          </a:p>
          <a:p>
            <a:pPr lvl="1"/>
            <a:endParaRPr lang="en-US" sz="2400" b="1" dirty="0" smtClean="0"/>
          </a:p>
          <a:p>
            <a:pPr lvl="1"/>
            <a:r>
              <a:rPr lang="en-US" sz="2400" b="1" dirty="0" smtClean="0"/>
              <a:t>I refuse to allow my mind </a:t>
            </a:r>
          </a:p>
          <a:p>
            <a:pPr lvl="1"/>
            <a:r>
              <a:rPr lang="en-US" sz="2400" b="1" dirty="0" smtClean="0"/>
              <a:t>to wander aimlessly.</a:t>
            </a:r>
            <a:endParaRPr lang="en-US" sz="2400" b="1" dirty="0"/>
          </a:p>
        </p:txBody>
      </p:sp>
      <p:pic>
        <p:nvPicPr>
          <p:cNvPr id="16386" name="Picture 2"/>
          <p:cNvPicPr>
            <a:picLocks noChangeAspect="1" noChangeArrowheads="1"/>
          </p:cNvPicPr>
          <p:nvPr/>
        </p:nvPicPr>
        <p:blipFill>
          <a:blip r:embed="rId4" cstate="print"/>
          <a:srcRect/>
          <a:stretch>
            <a:fillRect/>
          </a:stretch>
        </p:blipFill>
        <p:spPr bwMode="auto">
          <a:xfrm>
            <a:off x="4419600" y="3352800"/>
            <a:ext cx="2257425" cy="2371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u="sng" dirty="0" smtClean="0"/>
              <a:t>Taking Action in the Mind</a:t>
            </a:r>
            <a:endParaRPr lang="en-US" sz="2400" b="1" dirty="0" smtClean="0"/>
          </a:p>
          <a:p>
            <a:r>
              <a:rPr lang="en-US" sz="2400" b="1" dirty="0" smtClean="0"/>
              <a:t> </a:t>
            </a:r>
          </a:p>
          <a:p>
            <a:r>
              <a:rPr lang="en-US" sz="2400" b="1" dirty="0" smtClean="0">
                <a:solidFill>
                  <a:srgbClr val="FFFF00"/>
                </a:solidFill>
              </a:rPr>
              <a:t>Philippians 4:8  </a:t>
            </a:r>
            <a:r>
              <a:rPr lang="en-US" sz="2400" b="1" dirty="0" smtClean="0">
                <a:solidFill>
                  <a:srgbClr val="FFFF00"/>
                </a:solidFill>
              </a:rPr>
              <a:t/>
            </a:r>
            <a:br>
              <a:rPr lang="en-US" sz="2400" b="1" dirty="0" smtClean="0">
                <a:solidFill>
                  <a:srgbClr val="FFFF00"/>
                </a:solidFill>
              </a:rPr>
            </a:br>
            <a:endParaRPr lang="en-US" sz="2400" dirty="0" smtClean="0">
              <a:solidFill>
                <a:srgbClr val="FFFF00"/>
              </a:solidFill>
            </a:endParaRPr>
          </a:p>
          <a:p>
            <a:r>
              <a:rPr lang="en-US" sz="2400" b="1" dirty="0" smtClean="0">
                <a:solidFill>
                  <a:srgbClr val="FFFF00"/>
                </a:solidFill>
              </a:rPr>
              <a:t>“Summing it all up, friends, I'd say you'll do best by filling your minds and meditating on things true, noble, reputable, authentic, compelling, gracious--the best, not the worst; the beautiful, not the ugly; things to praise, not things to curse.”</a:t>
            </a:r>
            <a:endParaRPr lang="en-US" sz="2400" dirty="0">
              <a:solidFill>
                <a:srgbClr val="FFFF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oughts-1.jpg"/>
          <p:cNvPicPr>
            <a:picLocks noChangeAspect="1"/>
          </p:cNvPicPr>
          <p:nvPr/>
        </p:nvPicPr>
        <p:blipFill>
          <a:blip r:embed="rId2" cstate="print"/>
          <a:stretch>
            <a:fillRect/>
          </a:stretch>
        </p:blipFill>
        <p:spPr>
          <a:xfrm>
            <a:off x="6800850" y="0"/>
            <a:ext cx="2343150" cy="1952625"/>
          </a:xfrm>
          <a:prstGeom prst="rect">
            <a:avLst/>
          </a:prstGeom>
          <a:effectLst>
            <a:softEdge rad="317500"/>
          </a:effectLst>
        </p:spPr>
      </p:pic>
      <p:pic>
        <p:nvPicPr>
          <p:cNvPr id="9" name="Picture 8" descr="thoughts-brain.jpg"/>
          <p:cNvPicPr>
            <a:picLocks noChangeAspect="1"/>
          </p:cNvPicPr>
          <p:nvPr/>
        </p:nvPicPr>
        <p:blipFill>
          <a:blip r:embed="rId3" cstate="print"/>
          <a:stretch>
            <a:fillRect/>
          </a:stretch>
        </p:blipFill>
        <p:spPr>
          <a:xfrm>
            <a:off x="7172325" y="4543425"/>
            <a:ext cx="1971675" cy="2314575"/>
          </a:xfrm>
          <a:prstGeom prst="rect">
            <a:avLst/>
          </a:prstGeom>
          <a:effectLst>
            <a:softEdge rad="63500"/>
          </a:effectLst>
        </p:spPr>
      </p:pic>
      <p:sp>
        <p:nvSpPr>
          <p:cNvPr id="11" name="TextBox 10"/>
          <p:cNvSpPr txBox="1"/>
          <p:nvPr/>
        </p:nvSpPr>
        <p:spPr>
          <a:xfrm>
            <a:off x="1524000" y="0"/>
            <a:ext cx="2667000" cy="769441"/>
          </a:xfrm>
          <a:prstGeom prst="rect">
            <a:avLst/>
          </a:prstGeom>
          <a:noFill/>
        </p:spPr>
        <p:txBody>
          <a:bodyPr wrap="square" rtlCol="0">
            <a:spAutoFit/>
          </a:bodyPr>
          <a:lstStyle/>
          <a:p>
            <a:r>
              <a:rPr lang="en-US" sz="4400" b="1" dirty="0" smtClean="0">
                <a:solidFill>
                  <a:srgbClr val="FFFF00"/>
                </a:solidFill>
              </a:rPr>
              <a:t>Thoughts</a:t>
            </a:r>
            <a:endParaRPr lang="en-US" sz="4400" b="1" dirty="0">
              <a:solidFill>
                <a:srgbClr val="FFFF00"/>
              </a:solidFill>
            </a:endParaRPr>
          </a:p>
        </p:txBody>
      </p:sp>
      <p:sp>
        <p:nvSpPr>
          <p:cNvPr id="12" name="Cloud Callout 11"/>
          <p:cNvSpPr/>
          <p:nvPr/>
        </p:nvSpPr>
        <p:spPr>
          <a:xfrm flipH="1">
            <a:off x="64395" y="51516"/>
            <a:ext cx="1447800" cy="1219200"/>
          </a:xfrm>
          <a:prstGeom prst="cloudCallout">
            <a:avLst>
              <a:gd name="adj1" fmla="val -86660"/>
              <a:gd name="adj2" fmla="val 21303"/>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447800"/>
            <a:ext cx="6705600" cy="5181600"/>
          </a:xfrm>
          <a:prstGeom prst="roundRect">
            <a:avLst>
              <a:gd name="adj" fmla="val 3245"/>
            </a:avLst>
          </a:prstGeom>
          <a:noFill/>
          <a:ln>
            <a:solidFill>
              <a:schemeClr val="accent4">
                <a:lumMod val="5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u="sng" dirty="0" smtClean="0"/>
              <a:t>Taking Action in the Mind</a:t>
            </a:r>
            <a:endParaRPr lang="en-US" sz="2400" b="1" dirty="0" smtClean="0"/>
          </a:p>
          <a:p>
            <a:r>
              <a:rPr lang="en-US" sz="2400" b="1" dirty="0" smtClean="0"/>
              <a:t> </a:t>
            </a:r>
          </a:p>
          <a:p>
            <a:pPr lvl="0"/>
            <a:r>
              <a:rPr lang="en-US" sz="2400" b="1" dirty="0" smtClean="0"/>
              <a:t>Avoid passivity. Do not keep your mind blank.</a:t>
            </a:r>
          </a:p>
          <a:p>
            <a:pPr lvl="0"/>
            <a:endParaRPr lang="en-US" sz="2400" b="1" dirty="0" smtClean="0"/>
          </a:p>
          <a:p>
            <a:pPr lvl="0"/>
            <a:r>
              <a:rPr lang="en-US" sz="2400" b="1" dirty="0" smtClean="0"/>
              <a:t>An idle mind becomes the devil’s workshop.</a:t>
            </a:r>
            <a:endParaRPr lang="en-US" sz="2400" b="1" dirty="0"/>
          </a:p>
        </p:txBody>
      </p:sp>
      <p:pic>
        <p:nvPicPr>
          <p:cNvPr id="10" name="Picture 9" descr="thought-passivity.jpg"/>
          <p:cNvPicPr>
            <a:picLocks noChangeAspect="1"/>
          </p:cNvPicPr>
          <p:nvPr/>
        </p:nvPicPr>
        <p:blipFill>
          <a:blip r:embed="rId4" cstate="print"/>
          <a:stretch>
            <a:fillRect/>
          </a:stretch>
        </p:blipFill>
        <p:spPr>
          <a:xfrm>
            <a:off x="4495800" y="4191000"/>
            <a:ext cx="2162175" cy="211455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361</Words>
  <Application>Microsoft Office PowerPoint</Application>
  <PresentationFormat>On-screen Show (4:3)</PresentationFormat>
  <Paragraphs>180</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aji_anna</cp:lastModifiedBy>
  <cp:revision>86</cp:revision>
  <dcterms:created xsi:type="dcterms:W3CDTF">2006-08-16T00:00:00Z</dcterms:created>
  <dcterms:modified xsi:type="dcterms:W3CDTF">2013-03-07T09:52:28Z</dcterms:modified>
</cp:coreProperties>
</file>